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2"/>
  </p:notesMasterIdLst>
  <p:handoutMasterIdLst>
    <p:handoutMasterId r:id="rId73"/>
  </p:handoutMasterIdLst>
  <p:sldIdLst>
    <p:sldId id="256" r:id="rId5"/>
    <p:sldId id="286" r:id="rId6"/>
    <p:sldId id="262" r:id="rId7"/>
    <p:sldId id="381" r:id="rId8"/>
    <p:sldId id="412" r:id="rId9"/>
    <p:sldId id="393" r:id="rId10"/>
    <p:sldId id="267" r:id="rId11"/>
    <p:sldId id="416" r:id="rId12"/>
    <p:sldId id="398" r:id="rId13"/>
    <p:sldId id="402" r:id="rId14"/>
    <p:sldId id="400" r:id="rId15"/>
    <p:sldId id="401" r:id="rId16"/>
    <p:sldId id="413" r:id="rId17"/>
    <p:sldId id="414" r:id="rId18"/>
    <p:sldId id="516" r:id="rId19"/>
    <p:sldId id="517" r:id="rId20"/>
    <p:sldId id="515" r:id="rId21"/>
    <p:sldId id="388" r:id="rId22"/>
    <p:sldId id="390" r:id="rId23"/>
    <p:sldId id="391" r:id="rId24"/>
    <p:sldId id="282" r:id="rId25"/>
    <p:sldId id="392" r:id="rId26"/>
    <p:sldId id="403" r:id="rId27"/>
    <p:sldId id="544" r:id="rId28"/>
    <p:sldId id="530" r:id="rId29"/>
    <p:sldId id="531" r:id="rId30"/>
    <p:sldId id="529" r:id="rId31"/>
    <p:sldId id="394" r:id="rId32"/>
    <p:sldId id="532" r:id="rId33"/>
    <p:sldId id="551" r:id="rId34"/>
    <p:sldId id="553" r:id="rId35"/>
    <p:sldId id="552" r:id="rId36"/>
    <p:sldId id="543" r:id="rId37"/>
    <p:sldId id="548" r:id="rId38"/>
    <p:sldId id="555" r:id="rId39"/>
    <p:sldId id="556" r:id="rId40"/>
    <p:sldId id="518" r:id="rId41"/>
    <p:sldId id="415" r:id="rId42"/>
    <p:sldId id="395" r:id="rId43"/>
    <p:sldId id="481" r:id="rId44"/>
    <p:sldId id="534" r:id="rId45"/>
    <p:sldId id="521" r:id="rId46"/>
    <p:sldId id="540" r:id="rId47"/>
    <p:sldId id="547" r:id="rId48"/>
    <p:sldId id="554" r:id="rId49"/>
    <p:sldId id="535" r:id="rId50"/>
    <p:sldId id="550" r:id="rId51"/>
    <p:sldId id="539" r:id="rId52"/>
    <p:sldId id="545" r:id="rId53"/>
    <p:sldId id="549" r:id="rId54"/>
    <p:sldId id="542" r:id="rId55"/>
    <p:sldId id="260" r:id="rId56"/>
    <p:sldId id="533" r:id="rId57"/>
    <p:sldId id="558" r:id="rId58"/>
    <p:sldId id="512" r:id="rId59"/>
    <p:sldId id="513" r:id="rId60"/>
    <p:sldId id="259" r:id="rId61"/>
    <p:sldId id="379" r:id="rId62"/>
    <p:sldId id="427" r:id="rId63"/>
    <p:sldId id="399" r:id="rId64"/>
    <p:sldId id="420" r:id="rId65"/>
    <p:sldId id="423" r:id="rId66"/>
    <p:sldId id="429" r:id="rId67"/>
    <p:sldId id="511" r:id="rId68"/>
    <p:sldId id="557" r:id="rId69"/>
    <p:sldId id="519" r:id="rId70"/>
    <p:sldId id="528" r:id="rId7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45FF4-1E6E-B345-ABFB-4BC9DBDB8058}" v="93" dt="2022-04-28T01:31:30.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19" autoAdjust="0"/>
    <p:restoredTop sz="79320"/>
  </p:normalViewPr>
  <p:slideViewPr>
    <p:cSldViewPr snapToGrid="0">
      <p:cViewPr varScale="1">
        <p:scale>
          <a:sx n="78" d="100"/>
          <a:sy n="78" d="100"/>
        </p:scale>
        <p:origin x="1008"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Pearse" userId="a1767698-191b-4bb9-9532-9f9a92d342cf" providerId="ADAL" clId="{4B745FF4-1E6E-B345-ABFB-4BC9DBDB8058}"/>
    <pc:docChg chg="undo custSel addSld delSld modSld sldOrd">
      <pc:chgData name="Rebecca Pearse" userId="a1767698-191b-4bb9-9532-9f9a92d342cf" providerId="ADAL" clId="{4B745FF4-1E6E-B345-ABFB-4BC9DBDB8058}" dt="2022-04-28T01:31:33.735" v="1460" actId="20577"/>
      <pc:docMkLst>
        <pc:docMk/>
      </pc:docMkLst>
      <pc:sldChg chg="modSp mod">
        <pc:chgData name="Rebecca Pearse" userId="a1767698-191b-4bb9-9532-9f9a92d342cf" providerId="ADAL" clId="{4B745FF4-1E6E-B345-ABFB-4BC9DBDB8058}" dt="2022-04-27T07:36:40.449" v="591" actId="20577"/>
        <pc:sldMkLst>
          <pc:docMk/>
          <pc:sldMk cId="3898389907" sldId="256"/>
        </pc:sldMkLst>
        <pc:spChg chg="mod">
          <ac:chgData name="Rebecca Pearse" userId="a1767698-191b-4bb9-9532-9f9a92d342cf" providerId="ADAL" clId="{4B745FF4-1E6E-B345-ABFB-4BC9DBDB8058}" dt="2022-04-27T07:36:40.449" v="591" actId="20577"/>
          <ac:spMkLst>
            <pc:docMk/>
            <pc:sldMk cId="3898389907" sldId="256"/>
            <ac:spMk id="14" creationId="{CCF4046B-2D6E-4241-ACA9-D9782353F029}"/>
          </ac:spMkLst>
        </pc:spChg>
      </pc:sldChg>
      <pc:sldChg chg="modSp mod">
        <pc:chgData name="Rebecca Pearse" userId="a1767698-191b-4bb9-9532-9f9a92d342cf" providerId="ADAL" clId="{4B745FF4-1E6E-B345-ABFB-4BC9DBDB8058}" dt="2022-04-27T07:36:15.043" v="541" actId="1076"/>
        <pc:sldMkLst>
          <pc:docMk/>
          <pc:sldMk cId="3196157761" sldId="260"/>
        </pc:sldMkLst>
        <pc:spChg chg="mod">
          <ac:chgData name="Rebecca Pearse" userId="a1767698-191b-4bb9-9532-9f9a92d342cf" providerId="ADAL" clId="{4B745FF4-1E6E-B345-ABFB-4BC9DBDB8058}" dt="2022-04-27T07:36:15.043" v="541" actId="1076"/>
          <ac:spMkLst>
            <pc:docMk/>
            <pc:sldMk cId="3196157761" sldId="260"/>
            <ac:spMk id="2" creationId="{FDDDCC83-C305-42BA-A042-D0C9213BB22B}"/>
          </ac:spMkLst>
        </pc:spChg>
      </pc:sldChg>
      <pc:sldChg chg="modSp mod ord">
        <pc:chgData name="Rebecca Pearse" userId="a1767698-191b-4bb9-9532-9f9a92d342cf" providerId="ADAL" clId="{4B745FF4-1E6E-B345-ABFB-4BC9DBDB8058}" dt="2022-04-27T06:46:41.958" v="112" actId="20578"/>
        <pc:sldMkLst>
          <pc:docMk/>
          <pc:sldMk cId="1621877490" sldId="286"/>
        </pc:sldMkLst>
        <pc:spChg chg="mod">
          <ac:chgData name="Rebecca Pearse" userId="a1767698-191b-4bb9-9532-9f9a92d342cf" providerId="ADAL" clId="{4B745FF4-1E6E-B345-ABFB-4BC9DBDB8058}" dt="2022-04-27T06:46:34.037" v="111" actId="255"/>
          <ac:spMkLst>
            <pc:docMk/>
            <pc:sldMk cId="1621877490" sldId="286"/>
            <ac:spMk id="14" creationId="{CCF4046B-2D6E-4241-ACA9-D9782353F029}"/>
          </ac:spMkLst>
        </pc:spChg>
      </pc:sldChg>
      <pc:sldChg chg="modSp mod">
        <pc:chgData name="Rebecca Pearse" userId="a1767698-191b-4bb9-9532-9f9a92d342cf" providerId="ADAL" clId="{4B745FF4-1E6E-B345-ABFB-4BC9DBDB8058}" dt="2022-04-27T07:34:30.706" v="511" actId="1076"/>
        <pc:sldMkLst>
          <pc:docMk/>
          <pc:sldMk cId="1374628363" sldId="381"/>
        </pc:sldMkLst>
        <pc:spChg chg="mod">
          <ac:chgData name="Rebecca Pearse" userId="a1767698-191b-4bb9-9532-9f9a92d342cf" providerId="ADAL" clId="{4B745FF4-1E6E-B345-ABFB-4BC9DBDB8058}" dt="2022-04-27T07:34:30.706" v="511" actId="1076"/>
          <ac:spMkLst>
            <pc:docMk/>
            <pc:sldMk cId="1374628363" sldId="381"/>
            <ac:spMk id="3" creationId="{11E394EC-6335-634E-910B-4CEBE08221A8}"/>
          </ac:spMkLst>
        </pc:spChg>
      </pc:sldChg>
      <pc:sldChg chg="delSp modSp mod">
        <pc:chgData name="Rebecca Pearse" userId="a1767698-191b-4bb9-9532-9f9a92d342cf" providerId="ADAL" clId="{4B745FF4-1E6E-B345-ABFB-4BC9DBDB8058}" dt="2022-04-27T07:37:57.249" v="603" actId="478"/>
        <pc:sldMkLst>
          <pc:docMk/>
          <pc:sldMk cId="4032541635" sldId="388"/>
        </pc:sldMkLst>
        <pc:spChg chg="del">
          <ac:chgData name="Rebecca Pearse" userId="a1767698-191b-4bb9-9532-9f9a92d342cf" providerId="ADAL" clId="{4B745FF4-1E6E-B345-ABFB-4BC9DBDB8058}" dt="2022-04-27T07:37:57.249" v="603" actId="478"/>
          <ac:spMkLst>
            <pc:docMk/>
            <pc:sldMk cId="4032541635" sldId="388"/>
            <ac:spMk id="3" creationId="{37548E48-5CEE-DE46-8D7F-032ACB50FAA2}"/>
          </ac:spMkLst>
        </pc:spChg>
        <pc:spChg chg="mod">
          <ac:chgData name="Rebecca Pearse" userId="a1767698-191b-4bb9-9532-9f9a92d342cf" providerId="ADAL" clId="{4B745FF4-1E6E-B345-ABFB-4BC9DBDB8058}" dt="2022-04-27T06:57:18.024" v="210" actId="1076"/>
          <ac:spMkLst>
            <pc:docMk/>
            <pc:sldMk cId="4032541635" sldId="388"/>
            <ac:spMk id="4" creationId="{E7C13F98-5636-524A-94B3-E753196E130C}"/>
          </ac:spMkLst>
        </pc:spChg>
        <pc:spChg chg="mod">
          <ac:chgData name="Rebecca Pearse" userId="a1767698-191b-4bb9-9532-9f9a92d342cf" providerId="ADAL" clId="{4B745FF4-1E6E-B345-ABFB-4BC9DBDB8058}" dt="2022-04-27T06:57:30.285" v="213" actId="20577"/>
          <ac:spMkLst>
            <pc:docMk/>
            <pc:sldMk cId="4032541635" sldId="388"/>
            <ac:spMk id="5" creationId="{48152E92-D2B8-2146-A85C-7DA04A7ADD71}"/>
          </ac:spMkLst>
        </pc:spChg>
      </pc:sldChg>
      <pc:sldChg chg="delSp modSp mod">
        <pc:chgData name="Rebecca Pearse" userId="a1767698-191b-4bb9-9532-9f9a92d342cf" providerId="ADAL" clId="{4B745FF4-1E6E-B345-ABFB-4BC9DBDB8058}" dt="2022-04-27T07:38:00.410" v="604" actId="478"/>
        <pc:sldMkLst>
          <pc:docMk/>
          <pc:sldMk cId="514503061" sldId="390"/>
        </pc:sldMkLst>
        <pc:spChg chg="del">
          <ac:chgData name="Rebecca Pearse" userId="a1767698-191b-4bb9-9532-9f9a92d342cf" providerId="ADAL" clId="{4B745FF4-1E6E-B345-ABFB-4BC9DBDB8058}" dt="2022-04-27T07:38:00.410" v="604" actId="478"/>
          <ac:spMkLst>
            <pc:docMk/>
            <pc:sldMk cId="514503061" sldId="390"/>
            <ac:spMk id="3" creationId="{37548E48-5CEE-DE46-8D7F-032ACB50FAA2}"/>
          </ac:spMkLst>
        </pc:spChg>
        <pc:spChg chg="del mod">
          <ac:chgData name="Rebecca Pearse" userId="a1767698-191b-4bb9-9532-9f9a92d342cf" providerId="ADAL" clId="{4B745FF4-1E6E-B345-ABFB-4BC9DBDB8058}" dt="2022-04-27T06:57:48.533" v="218" actId="478"/>
          <ac:spMkLst>
            <pc:docMk/>
            <pc:sldMk cId="514503061" sldId="390"/>
            <ac:spMk id="4" creationId="{E7C13F98-5636-524A-94B3-E753196E130C}"/>
          </ac:spMkLst>
        </pc:spChg>
        <pc:spChg chg="del mod">
          <ac:chgData name="Rebecca Pearse" userId="a1767698-191b-4bb9-9532-9f9a92d342cf" providerId="ADAL" clId="{4B745FF4-1E6E-B345-ABFB-4BC9DBDB8058}" dt="2022-04-27T06:57:41.617" v="216" actId="478"/>
          <ac:spMkLst>
            <pc:docMk/>
            <pc:sldMk cId="514503061" sldId="390"/>
            <ac:spMk id="5" creationId="{48152E92-D2B8-2146-A85C-7DA04A7ADD71}"/>
          </ac:spMkLst>
        </pc:spChg>
      </pc:sldChg>
      <pc:sldChg chg="delSp modSp mod">
        <pc:chgData name="Rebecca Pearse" userId="a1767698-191b-4bb9-9532-9f9a92d342cf" providerId="ADAL" clId="{4B745FF4-1E6E-B345-ABFB-4BC9DBDB8058}" dt="2022-04-27T06:57:59.962" v="219" actId="14100"/>
        <pc:sldMkLst>
          <pc:docMk/>
          <pc:sldMk cId="604163580" sldId="392"/>
        </pc:sldMkLst>
        <pc:spChg chg="mod">
          <ac:chgData name="Rebecca Pearse" userId="a1767698-191b-4bb9-9532-9f9a92d342cf" providerId="ADAL" clId="{4B745FF4-1E6E-B345-ABFB-4BC9DBDB8058}" dt="2022-04-27T06:57:59.962" v="219" actId="14100"/>
          <ac:spMkLst>
            <pc:docMk/>
            <pc:sldMk cId="604163580" sldId="392"/>
            <ac:spMk id="4" creationId="{E7C13F98-5636-524A-94B3-E753196E130C}"/>
          </ac:spMkLst>
        </pc:spChg>
        <pc:spChg chg="del">
          <ac:chgData name="Rebecca Pearse" userId="a1767698-191b-4bb9-9532-9f9a92d342cf" providerId="ADAL" clId="{4B745FF4-1E6E-B345-ABFB-4BC9DBDB8058}" dt="2022-04-27T06:44:36.864" v="1" actId="478"/>
          <ac:spMkLst>
            <pc:docMk/>
            <pc:sldMk cId="604163580" sldId="392"/>
            <ac:spMk id="5" creationId="{48152E92-D2B8-2146-A85C-7DA04A7ADD71}"/>
          </ac:spMkLst>
        </pc:spChg>
      </pc:sldChg>
      <pc:sldChg chg="delSp modSp add del mod setBg">
        <pc:chgData name="Rebecca Pearse" userId="a1767698-191b-4bb9-9532-9f9a92d342cf" providerId="ADAL" clId="{4B745FF4-1E6E-B345-ABFB-4BC9DBDB8058}" dt="2022-04-27T07:34:05.651" v="509" actId="1076"/>
        <pc:sldMkLst>
          <pc:docMk/>
          <pc:sldMk cId="2685556721" sldId="394"/>
        </pc:sldMkLst>
        <pc:spChg chg="mod">
          <ac:chgData name="Rebecca Pearse" userId="a1767698-191b-4bb9-9532-9f9a92d342cf" providerId="ADAL" clId="{4B745FF4-1E6E-B345-ABFB-4BC9DBDB8058}" dt="2022-04-27T07:34:05.651" v="509" actId="1076"/>
          <ac:spMkLst>
            <pc:docMk/>
            <pc:sldMk cId="2685556721" sldId="394"/>
            <ac:spMk id="3" creationId="{11E394EC-6335-634E-910B-4CEBE08221A8}"/>
          </ac:spMkLst>
        </pc:spChg>
        <pc:spChg chg="del mod">
          <ac:chgData name="Rebecca Pearse" userId="a1767698-191b-4bb9-9532-9f9a92d342cf" providerId="ADAL" clId="{4B745FF4-1E6E-B345-ABFB-4BC9DBDB8058}" dt="2022-04-27T06:56:13.594" v="198" actId="478"/>
          <ac:spMkLst>
            <pc:docMk/>
            <pc:sldMk cId="2685556721" sldId="394"/>
            <ac:spMk id="4" creationId="{7B3160E5-D14A-F141-8A92-F017C1003872}"/>
          </ac:spMkLst>
        </pc:spChg>
        <pc:spChg chg="del mod">
          <ac:chgData name="Rebecca Pearse" userId="a1767698-191b-4bb9-9532-9f9a92d342cf" providerId="ADAL" clId="{4B745FF4-1E6E-B345-ABFB-4BC9DBDB8058}" dt="2022-04-27T06:56:01.345" v="195" actId="478"/>
          <ac:spMkLst>
            <pc:docMk/>
            <pc:sldMk cId="2685556721" sldId="394"/>
            <ac:spMk id="5" creationId="{D4ACD610-9A61-8048-9D45-30BEEB394C74}"/>
          </ac:spMkLst>
        </pc:spChg>
      </pc:sldChg>
      <pc:sldChg chg="delSp add mod setBg">
        <pc:chgData name="Rebecca Pearse" userId="a1767698-191b-4bb9-9532-9f9a92d342cf" providerId="ADAL" clId="{4B745FF4-1E6E-B345-ABFB-4BC9DBDB8058}" dt="2022-04-27T07:33:44.006" v="505" actId="478"/>
        <pc:sldMkLst>
          <pc:docMk/>
          <pc:sldMk cId="3240185440" sldId="395"/>
        </pc:sldMkLst>
        <pc:spChg chg="del">
          <ac:chgData name="Rebecca Pearse" userId="a1767698-191b-4bb9-9532-9f9a92d342cf" providerId="ADAL" clId="{4B745FF4-1E6E-B345-ABFB-4BC9DBDB8058}" dt="2022-04-27T07:33:44.006" v="505" actId="478"/>
          <ac:spMkLst>
            <pc:docMk/>
            <pc:sldMk cId="3240185440" sldId="395"/>
            <ac:spMk id="3" creationId="{11E394EC-6335-634E-910B-4CEBE08221A8}"/>
          </ac:spMkLst>
        </pc:spChg>
        <pc:spChg chg="del">
          <ac:chgData name="Rebecca Pearse" userId="a1767698-191b-4bb9-9532-9f9a92d342cf" providerId="ADAL" clId="{4B745FF4-1E6E-B345-ABFB-4BC9DBDB8058}" dt="2022-04-27T06:52:00.168" v="132" actId="478"/>
          <ac:spMkLst>
            <pc:docMk/>
            <pc:sldMk cId="3240185440" sldId="395"/>
            <ac:spMk id="4" creationId="{7B3160E5-D14A-F141-8A92-F017C1003872}"/>
          </ac:spMkLst>
        </pc:spChg>
        <pc:spChg chg="del">
          <ac:chgData name="Rebecca Pearse" userId="a1767698-191b-4bb9-9532-9f9a92d342cf" providerId="ADAL" clId="{4B745FF4-1E6E-B345-ABFB-4BC9DBDB8058}" dt="2022-04-27T06:52:02.136" v="133" actId="478"/>
          <ac:spMkLst>
            <pc:docMk/>
            <pc:sldMk cId="3240185440" sldId="395"/>
            <ac:spMk id="5" creationId="{D4ACD610-9A61-8048-9D45-30BEEB394C74}"/>
          </ac:spMkLst>
        </pc:spChg>
      </pc:sldChg>
      <pc:sldChg chg="add del">
        <pc:chgData name="Rebecca Pearse" userId="a1767698-191b-4bb9-9532-9f9a92d342cf" providerId="ADAL" clId="{4B745FF4-1E6E-B345-ABFB-4BC9DBDB8058}" dt="2022-04-27T06:51:32.906" v="124" actId="2696"/>
        <pc:sldMkLst>
          <pc:docMk/>
          <pc:sldMk cId="4014093383" sldId="395"/>
        </pc:sldMkLst>
      </pc:sldChg>
      <pc:sldChg chg="modSp mod setBg">
        <pc:chgData name="Rebecca Pearse" userId="a1767698-191b-4bb9-9532-9f9a92d342cf" providerId="ADAL" clId="{4B745FF4-1E6E-B345-ABFB-4BC9DBDB8058}" dt="2022-04-27T06:58:46.232" v="226" actId="1076"/>
        <pc:sldMkLst>
          <pc:docMk/>
          <pc:sldMk cId="2838051608" sldId="403"/>
        </pc:sldMkLst>
        <pc:spChg chg="mod">
          <ac:chgData name="Rebecca Pearse" userId="a1767698-191b-4bb9-9532-9f9a92d342cf" providerId="ADAL" clId="{4B745FF4-1E6E-B345-ABFB-4BC9DBDB8058}" dt="2022-04-27T06:47:28.042" v="120" actId="114"/>
          <ac:spMkLst>
            <pc:docMk/>
            <pc:sldMk cId="2838051608" sldId="403"/>
            <ac:spMk id="2" creationId="{8DA6F319-371F-7446-AD0A-B9A44E38ABF5}"/>
          </ac:spMkLst>
        </pc:spChg>
        <pc:spChg chg="mod">
          <ac:chgData name="Rebecca Pearse" userId="a1767698-191b-4bb9-9532-9f9a92d342cf" providerId="ADAL" clId="{4B745FF4-1E6E-B345-ABFB-4BC9DBDB8058}" dt="2022-04-27T06:58:46.232" v="226" actId="1076"/>
          <ac:spMkLst>
            <pc:docMk/>
            <pc:sldMk cId="2838051608" sldId="403"/>
            <ac:spMk id="3" creationId="{37548E48-5CEE-DE46-8D7F-032ACB50FAA2}"/>
          </ac:spMkLst>
        </pc:spChg>
        <pc:spChg chg="mod">
          <ac:chgData name="Rebecca Pearse" userId="a1767698-191b-4bb9-9532-9f9a92d342cf" providerId="ADAL" clId="{4B745FF4-1E6E-B345-ABFB-4BC9DBDB8058}" dt="2022-04-27T06:58:25.903" v="222" actId="6549"/>
          <ac:spMkLst>
            <pc:docMk/>
            <pc:sldMk cId="2838051608" sldId="403"/>
            <ac:spMk id="4" creationId="{E7C13F98-5636-524A-94B3-E753196E130C}"/>
          </ac:spMkLst>
        </pc:spChg>
      </pc:sldChg>
      <pc:sldChg chg="modSp mod">
        <pc:chgData name="Rebecca Pearse" userId="a1767698-191b-4bb9-9532-9f9a92d342cf" providerId="ADAL" clId="{4B745FF4-1E6E-B345-ABFB-4BC9DBDB8058}" dt="2022-04-27T07:37:31.351" v="600" actId="20577"/>
        <pc:sldMkLst>
          <pc:docMk/>
          <pc:sldMk cId="1959885585" sldId="414"/>
        </pc:sldMkLst>
        <pc:spChg chg="mod">
          <ac:chgData name="Rebecca Pearse" userId="a1767698-191b-4bb9-9532-9f9a92d342cf" providerId="ADAL" clId="{4B745FF4-1E6E-B345-ABFB-4BC9DBDB8058}" dt="2022-04-27T07:37:31.351" v="600" actId="20577"/>
          <ac:spMkLst>
            <pc:docMk/>
            <pc:sldMk cId="1959885585" sldId="414"/>
            <ac:spMk id="2" creationId="{CED4C564-6322-5B45-9A3F-5379115555A0}"/>
          </ac:spMkLst>
        </pc:spChg>
        <pc:spChg chg="mod">
          <ac:chgData name="Rebecca Pearse" userId="a1767698-191b-4bb9-9532-9f9a92d342cf" providerId="ADAL" clId="{4B745FF4-1E6E-B345-ABFB-4BC9DBDB8058}" dt="2022-04-27T07:37:05.768" v="593" actId="20577"/>
          <ac:spMkLst>
            <pc:docMk/>
            <pc:sldMk cId="1959885585" sldId="414"/>
            <ac:spMk id="4" creationId="{3222DE88-1116-3D40-9F7F-4366FADE13E9}"/>
          </ac:spMkLst>
        </pc:spChg>
        <pc:spChg chg="mod">
          <ac:chgData name="Rebecca Pearse" userId="a1767698-191b-4bb9-9532-9f9a92d342cf" providerId="ADAL" clId="{4B745FF4-1E6E-B345-ABFB-4BC9DBDB8058}" dt="2022-04-27T07:37:19.729" v="595" actId="20577"/>
          <ac:spMkLst>
            <pc:docMk/>
            <pc:sldMk cId="1959885585" sldId="414"/>
            <ac:spMk id="5" creationId="{51035ECC-F1A3-594E-94D2-E825753553B1}"/>
          </ac:spMkLst>
        </pc:spChg>
      </pc:sldChg>
      <pc:sldChg chg="add del">
        <pc:chgData name="Rebecca Pearse" userId="a1767698-191b-4bb9-9532-9f9a92d342cf" providerId="ADAL" clId="{4B745FF4-1E6E-B345-ABFB-4BC9DBDB8058}" dt="2022-04-27T06:51:44.137" v="128"/>
        <pc:sldMkLst>
          <pc:docMk/>
          <pc:sldMk cId="1548645526" sldId="415"/>
        </pc:sldMkLst>
      </pc:sldChg>
      <pc:sldChg chg="delSp modSp add mod setBg">
        <pc:chgData name="Rebecca Pearse" userId="a1767698-191b-4bb9-9532-9f9a92d342cf" providerId="ADAL" clId="{4B745FF4-1E6E-B345-ABFB-4BC9DBDB8058}" dt="2022-04-27T07:33:56.043" v="507" actId="1076"/>
        <pc:sldMkLst>
          <pc:docMk/>
          <pc:sldMk cId="2122538990" sldId="415"/>
        </pc:sldMkLst>
        <pc:spChg chg="mod">
          <ac:chgData name="Rebecca Pearse" userId="a1767698-191b-4bb9-9532-9f9a92d342cf" providerId="ADAL" clId="{4B745FF4-1E6E-B345-ABFB-4BC9DBDB8058}" dt="2022-04-27T07:33:56.043" v="507" actId="1076"/>
          <ac:spMkLst>
            <pc:docMk/>
            <pc:sldMk cId="2122538990" sldId="415"/>
            <ac:spMk id="3" creationId="{11E394EC-6335-634E-910B-4CEBE08221A8}"/>
          </ac:spMkLst>
        </pc:spChg>
        <pc:spChg chg="del">
          <ac:chgData name="Rebecca Pearse" userId="a1767698-191b-4bb9-9532-9f9a92d342cf" providerId="ADAL" clId="{4B745FF4-1E6E-B345-ABFB-4BC9DBDB8058}" dt="2022-04-27T06:51:52.339" v="130" actId="478"/>
          <ac:spMkLst>
            <pc:docMk/>
            <pc:sldMk cId="2122538990" sldId="415"/>
            <ac:spMk id="4" creationId="{7B3160E5-D14A-F141-8A92-F017C1003872}"/>
          </ac:spMkLst>
        </pc:spChg>
        <pc:spChg chg="del">
          <ac:chgData name="Rebecca Pearse" userId="a1767698-191b-4bb9-9532-9f9a92d342cf" providerId="ADAL" clId="{4B745FF4-1E6E-B345-ABFB-4BC9DBDB8058}" dt="2022-04-27T06:51:54.689" v="131" actId="478"/>
          <ac:spMkLst>
            <pc:docMk/>
            <pc:sldMk cId="2122538990" sldId="415"/>
            <ac:spMk id="5" creationId="{D4ACD610-9A61-8048-9D45-30BEEB394C74}"/>
          </ac:spMkLst>
        </pc:spChg>
      </pc:sldChg>
      <pc:sldChg chg="add del">
        <pc:chgData name="Rebecca Pearse" userId="a1767698-191b-4bb9-9532-9f9a92d342cf" providerId="ADAL" clId="{4B745FF4-1E6E-B345-ABFB-4BC9DBDB8058}" dt="2022-04-27T06:51:32.906" v="124" actId="2696"/>
        <pc:sldMkLst>
          <pc:docMk/>
          <pc:sldMk cId="2401619872" sldId="415"/>
        </pc:sldMkLst>
      </pc:sldChg>
      <pc:sldChg chg="add del">
        <pc:chgData name="Rebecca Pearse" userId="a1767698-191b-4bb9-9532-9f9a92d342cf" providerId="ADAL" clId="{4B745FF4-1E6E-B345-ABFB-4BC9DBDB8058}" dt="2022-04-27T06:51:38.519" v="126" actId="2696"/>
        <pc:sldMkLst>
          <pc:docMk/>
          <pc:sldMk cId="3757762329" sldId="415"/>
        </pc:sldMkLst>
      </pc:sldChg>
      <pc:sldChg chg="delSp modSp add del mod">
        <pc:chgData name="Rebecca Pearse" userId="a1767698-191b-4bb9-9532-9f9a92d342cf" providerId="ADAL" clId="{4B745FF4-1E6E-B345-ABFB-4BC9DBDB8058}" dt="2022-04-27T07:18:21.912" v="364" actId="2696"/>
        <pc:sldMkLst>
          <pc:docMk/>
          <pc:sldMk cId="2215218346" sldId="428"/>
        </pc:sldMkLst>
        <pc:spChg chg="mod">
          <ac:chgData name="Rebecca Pearse" userId="a1767698-191b-4bb9-9532-9f9a92d342cf" providerId="ADAL" clId="{4B745FF4-1E6E-B345-ABFB-4BC9DBDB8058}" dt="2022-04-27T06:54:09.587" v="181" actId="20577"/>
          <ac:spMkLst>
            <pc:docMk/>
            <pc:sldMk cId="2215218346" sldId="428"/>
            <ac:spMk id="2" creationId="{8DA6F319-371F-7446-AD0A-B9A44E38ABF5}"/>
          </ac:spMkLst>
        </pc:spChg>
        <pc:spChg chg="del">
          <ac:chgData name="Rebecca Pearse" userId="a1767698-191b-4bb9-9532-9f9a92d342cf" providerId="ADAL" clId="{4B745FF4-1E6E-B345-ABFB-4BC9DBDB8058}" dt="2022-04-27T06:53:32.564" v="164" actId="478"/>
          <ac:spMkLst>
            <pc:docMk/>
            <pc:sldMk cId="2215218346" sldId="428"/>
            <ac:spMk id="3" creationId="{37548E48-5CEE-DE46-8D7F-032ACB50FAA2}"/>
          </ac:spMkLst>
        </pc:spChg>
        <pc:spChg chg="del mod">
          <ac:chgData name="Rebecca Pearse" userId="a1767698-191b-4bb9-9532-9f9a92d342cf" providerId="ADAL" clId="{4B745FF4-1E6E-B345-ABFB-4BC9DBDB8058}" dt="2022-04-27T06:54:03.265" v="169" actId="478"/>
          <ac:spMkLst>
            <pc:docMk/>
            <pc:sldMk cId="2215218346" sldId="428"/>
            <ac:spMk id="4" creationId="{E7C13F98-5636-524A-94B3-E753196E130C}"/>
          </ac:spMkLst>
        </pc:spChg>
        <pc:spChg chg="del mod">
          <ac:chgData name="Rebecca Pearse" userId="a1767698-191b-4bb9-9532-9f9a92d342cf" providerId="ADAL" clId="{4B745FF4-1E6E-B345-ABFB-4BC9DBDB8058}" dt="2022-04-27T06:53:54.411" v="166" actId="478"/>
          <ac:spMkLst>
            <pc:docMk/>
            <pc:sldMk cId="2215218346" sldId="428"/>
            <ac:spMk id="5" creationId="{48152E92-D2B8-2146-A85C-7DA04A7ADD71}"/>
          </ac:spMkLst>
        </pc:spChg>
      </pc:sldChg>
      <pc:sldChg chg="addSp delSp modSp mod">
        <pc:chgData name="Rebecca Pearse" userId="a1767698-191b-4bb9-9532-9f9a92d342cf" providerId="ADAL" clId="{4B745FF4-1E6E-B345-ABFB-4BC9DBDB8058}" dt="2022-04-28T01:31:23.248" v="1456" actId="20577"/>
        <pc:sldMkLst>
          <pc:docMk/>
          <pc:sldMk cId="1110494906" sldId="481"/>
        </pc:sldMkLst>
        <pc:spChg chg="mod">
          <ac:chgData name="Rebecca Pearse" userId="a1767698-191b-4bb9-9532-9f9a92d342cf" providerId="ADAL" clId="{4B745FF4-1E6E-B345-ABFB-4BC9DBDB8058}" dt="2022-04-28T01:31:23.248" v="1456" actId="20577"/>
          <ac:spMkLst>
            <pc:docMk/>
            <pc:sldMk cId="1110494906" sldId="481"/>
            <ac:spMk id="2" creationId="{F066BAA3-3AB4-4C02-9488-682B7B5D3ED4}"/>
          </ac:spMkLst>
        </pc:spChg>
        <pc:spChg chg="mod">
          <ac:chgData name="Rebecca Pearse" userId="a1767698-191b-4bb9-9532-9f9a92d342cf" providerId="ADAL" clId="{4B745FF4-1E6E-B345-ABFB-4BC9DBDB8058}" dt="2022-04-27T15:13:12.028" v="799" actId="27636"/>
          <ac:spMkLst>
            <pc:docMk/>
            <pc:sldMk cId="1110494906" sldId="481"/>
            <ac:spMk id="6" creationId="{8C310FE0-69A4-4565-BC20-2529EB334A06}"/>
          </ac:spMkLst>
        </pc:spChg>
        <pc:picChg chg="add del mod">
          <ac:chgData name="Rebecca Pearse" userId="a1767698-191b-4bb9-9532-9f9a92d342cf" providerId="ADAL" clId="{4B745FF4-1E6E-B345-ABFB-4BC9DBDB8058}" dt="2022-04-27T07:11:27.626" v="307" actId="478"/>
          <ac:picMkLst>
            <pc:docMk/>
            <pc:sldMk cId="1110494906" sldId="481"/>
            <ac:picMk id="4" creationId="{4EDAD487-137A-EA0E-29F8-F31E1888ED1D}"/>
          </ac:picMkLst>
        </pc:picChg>
        <pc:picChg chg="add mod">
          <ac:chgData name="Rebecca Pearse" userId="a1767698-191b-4bb9-9532-9f9a92d342cf" providerId="ADAL" clId="{4B745FF4-1E6E-B345-ABFB-4BC9DBDB8058}" dt="2022-04-27T07:13:33.409" v="313" actId="14100"/>
          <ac:picMkLst>
            <pc:docMk/>
            <pc:sldMk cId="1110494906" sldId="481"/>
            <ac:picMk id="7" creationId="{134DA301-0E91-2EEF-4735-86DC85237E53}"/>
          </ac:picMkLst>
        </pc:picChg>
      </pc:sldChg>
      <pc:sldChg chg="addSp delSp modSp add del mod">
        <pc:chgData name="Rebecca Pearse" userId="a1767698-191b-4bb9-9532-9f9a92d342cf" providerId="ADAL" clId="{4B745FF4-1E6E-B345-ABFB-4BC9DBDB8058}" dt="2022-04-27T15:33:24.757" v="955" actId="2696"/>
        <pc:sldMkLst>
          <pc:docMk/>
          <pc:sldMk cId="1845467918" sldId="502"/>
        </pc:sldMkLst>
        <pc:spChg chg="mod">
          <ac:chgData name="Rebecca Pearse" userId="a1767698-191b-4bb9-9532-9f9a92d342cf" providerId="ADAL" clId="{4B745FF4-1E6E-B345-ABFB-4BC9DBDB8058}" dt="2022-04-27T07:41:35.814" v="626" actId="1076"/>
          <ac:spMkLst>
            <pc:docMk/>
            <pc:sldMk cId="1845467918" sldId="502"/>
            <ac:spMk id="3" creationId="{37548E48-5CEE-DE46-8D7F-032ACB50FAA2}"/>
          </ac:spMkLst>
        </pc:spChg>
        <pc:spChg chg="mod">
          <ac:chgData name="Rebecca Pearse" userId="a1767698-191b-4bb9-9532-9f9a92d342cf" providerId="ADAL" clId="{4B745FF4-1E6E-B345-ABFB-4BC9DBDB8058}" dt="2022-04-27T07:41:43.305" v="628" actId="20577"/>
          <ac:spMkLst>
            <pc:docMk/>
            <pc:sldMk cId="1845467918" sldId="502"/>
            <ac:spMk id="4" creationId="{E7C13F98-5636-524A-94B3-E753196E130C}"/>
          </ac:spMkLst>
        </pc:spChg>
        <pc:spChg chg="del">
          <ac:chgData name="Rebecca Pearse" userId="a1767698-191b-4bb9-9532-9f9a92d342cf" providerId="ADAL" clId="{4B745FF4-1E6E-B345-ABFB-4BC9DBDB8058}" dt="2022-04-27T07:41:33.135" v="625" actId="478"/>
          <ac:spMkLst>
            <pc:docMk/>
            <pc:sldMk cId="1845467918" sldId="502"/>
            <ac:spMk id="5" creationId="{48152E92-D2B8-2146-A85C-7DA04A7ADD71}"/>
          </ac:spMkLst>
        </pc:spChg>
        <pc:spChg chg="add del mod">
          <ac:chgData name="Rebecca Pearse" userId="a1767698-191b-4bb9-9532-9f9a92d342cf" providerId="ADAL" clId="{4B745FF4-1E6E-B345-ABFB-4BC9DBDB8058}" dt="2022-04-27T10:33:38.278" v="795"/>
          <ac:spMkLst>
            <pc:docMk/>
            <pc:sldMk cId="1845467918" sldId="502"/>
            <ac:spMk id="7" creationId="{B1135473-CE7A-9C9B-6372-E8207EC9E610}"/>
          </ac:spMkLst>
        </pc:spChg>
      </pc:sldChg>
      <pc:sldChg chg="delSp modSp mod">
        <pc:chgData name="Rebecca Pearse" userId="a1767698-191b-4bb9-9532-9f9a92d342cf" providerId="ADAL" clId="{4B745FF4-1E6E-B345-ABFB-4BC9DBDB8058}" dt="2022-04-27T07:37:49.218" v="602" actId="6549"/>
        <pc:sldMkLst>
          <pc:docMk/>
          <pc:sldMk cId="3103874918" sldId="515"/>
        </pc:sldMkLst>
        <pc:spChg chg="mod">
          <ac:chgData name="Rebecca Pearse" userId="a1767698-191b-4bb9-9532-9f9a92d342cf" providerId="ADAL" clId="{4B745FF4-1E6E-B345-ABFB-4BC9DBDB8058}" dt="2022-04-27T07:37:49.218" v="602" actId="6549"/>
          <ac:spMkLst>
            <pc:docMk/>
            <pc:sldMk cId="3103874918" sldId="515"/>
            <ac:spMk id="4" creationId="{3222DE88-1116-3D40-9F7F-4366FADE13E9}"/>
          </ac:spMkLst>
        </pc:spChg>
        <pc:spChg chg="mod">
          <ac:chgData name="Rebecca Pearse" userId="a1767698-191b-4bb9-9532-9f9a92d342cf" providerId="ADAL" clId="{4B745FF4-1E6E-B345-ABFB-4BC9DBDB8058}" dt="2022-04-27T06:56:48.820" v="203" actId="20577"/>
          <ac:spMkLst>
            <pc:docMk/>
            <pc:sldMk cId="3103874918" sldId="515"/>
            <ac:spMk id="5" creationId="{51035ECC-F1A3-594E-94D2-E825753553B1}"/>
          </ac:spMkLst>
        </pc:spChg>
        <pc:spChg chg="del">
          <ac:chgData name="Rebecca Pearse" userId="a1767698-191b-4bb9-9532-9f9a92d342cf" providerId="ADAL" clId="{4B745FF4-1E6E-B345-ABFB-4BC9DBDB8058}" dt="2022-04-27T06:43:57.027" v="0" actId="478"/>
          <ac:spMkLst>
            <pc:docMk/>
            <pc:sldMk cId="3103874918" sldId="515"/>
            <ac:spMk id="6" creationId="{8148EEFB-820B-9C48-AFC5-04C9EFF28944}"/>
          </ac:spMkLst>
        </pc:spChg>
      </pc:sldChg>
      <pc:sldChg chg="modSp add mod">
        <pc:chgData name="Rebecca Pearse" userId="a1767698-191b-4bb9-9532-9f9a92d342cf" providerId="ADAL" clId="{4B745FF4-1E6E-B345-ABFB-4BC9DBDB8058}" dt="2022-04-27T07:34:55.264" v="519" actId="6549"/>
        <pc:sldMkLst>
          <pc:docMk/>
          <pc:sldMk cId="4260557327" sldId="518"/>
        </pc:sldMkLst>
        <pc:spChg chg="mod">
          <ac:chgData name="Rebecca Pearse" userId="a1767698-191b-4bb9-9532-9f9a92d342cf" providerId="ADAL" clId="{4B745FF4-1E6E-B345-ABFB-4BC9DBDB8058}" dt="2022-04-27T07:34:55.264" v="519" actId="6549"/>
          <ac:spMkLst>
            <pc:docMk/>
            <pc:sldMk cId="4260557327" sldId="518"/>
            <ac:spMk id="2" creationId="{CB279F01-1043-0D40-BD52-B4404CF94332}"/>
          </ac:spMkLst>
        </pc:spChg>
        <pc:spChg chg="mod">
          <ac:chgData name="Rebecca Pearse" userId="a1767698-191b-4bb9-9532-9f9a92d342cf" providerId="ADAL" clId="{4B745FF4-1E6E-B345-ABFB-4BC9DBDB8058}" dt="2022-04-27T07:33:34.196" v="504" actId="20577"/>
          <ac:spMkLst>
            <pc:docMk/>
            <pc:sldMk cId="4260557327" sldId="518"/>
            <ac:spMk id="3" creationId="{11E394EC-6335-634E-910B-4CEBE08221A8}"/>
          </ac:spMkLst>
        </pc:spChg>
      </pc:sldChg>
      <pc:sldChg chg="modSp add mod">
        <pc:chgData name="Rebecca Pearse" userId="a1767698-191b-4bb9-9532-9f9a92d342cf" providerId="ADAL" clId="{4B745FF4-1E6E-B345-ABFB-4BC9DBDB8058}" dt="2022-04-27T07:40:13.048" v="618" actId="6549"/>
        <pc:sldMkLst>
          <pc:docMk/>
          <pc:sldMk cId="166592230" sldId="519"/>
        </pc:sldMkLst>
        <pc:spChg chg="mod">
          <ac:chgData name="Rebecca Pearse" userId="a1767698-191b-4bb9-9532-9f9a92d342cf" providerId="ADAL" clId="{4B745FF4-1E6E-B345-ABFB-4BC9DBDB8058}" dt="2022-04-27T07:40:13.048" v="618" actId="6549"/>
          <ac:spMkLst>
            <pc:docMk/>
            <pc:sldMk cId="166592230" sldId="519"/>
            <ac:spMk id="2" creationId="{FDDDCC83-C305-42BA-A042-D0C9213BB22B}"/>
          </ac:spMkLst>
        </pc:spChg>
      </pc:sldChg>
      <pc:sldChg chg="modSp add del mod">
        <pc:chgData name="Rebecca Pearse" userId="a1767698-191b-4bb9-9532-9f9a92d342cf" providerId="ADAL" clId="{4B745FF4-1E6E-B345-ABFB-4BC9DBDB8058}" dt="2022-04-27T07:43:55.087" v="714" actId="2696"/>
        <pc:sldMkLst>
          <pc:docMk/>
          <pc:sldMk cId="2320675606" sldId="520"/>
        </pc:sldMkLst>
        <pc:spChg chg="mod">
          <ac:chgData name="Rebecca Pearse" userId="a1767698-191b-4bb9-9532-9f9a92d342cf" providerId="ADAL" clId="{4B745FF4-1E6E-B345-ABFB-4BC9DBDB8058}" dt="2022-04-27T07:42:54.451" v="661" actId="27636"/>
          <ac:spMkLst>
            <pc:docMk/>
            <pc:sldMk cId="2320675606" sldId="520"/>
            <ac:spMk id="2" creationId="{F066BAA3-3AB4-4C02-9488-682B7B5D3ED4}"/>
          </ac:spMkLst>
        </pc:spChg>
        <pc:spChg chg="mod">
          <ac:chgData name="Rebecca Pearse" userId="a1767698-191b-4bb9-9532-9f9a92d342cf" providerId="ADAL" clId="{4B745FF4-1E6E-B345-ABFB-4BC9DBDB8058}" dt="2022-04-27T07:42:51.897" v="659" actId="14100"/>
          <ac:spMkLst>
            <pc:docMk/>
            <pc:sldMk cId="2320675606" sldId="520"/>
            <ac:spMk id="6" creationId="{8C310FE0-69A4-4565-BC20-2529EB334A06}"/>
          </ac:spMkLst>
        </pc:spChg>
      </pc:sldChg>
      <pc:sldChg chg="addSp modSp add mod">
        <pc:chgData name="Rebecca Pearse" userId="a1767698-191b-4bb9-9532-9f9a92d342cf" providerId="ADAL" clId="{4B745FF4-1E6E-B345-ABFB-4BC9DBDB8058}" dt="2022-04-27T15:42:04.010" v="1442" actId="1076"/>
        <pc:sldMkLst>
          <pc:docMk/>
          <pc:sldMk cId="2443612055" sldId="521"/>
        </pc:sldMkLst>
        <pc:spChg chg="mod">
          <ac:chgData name="Rebecca Pearse" userId="a1767698-191b-4bb9-9532-9f9a92d342cf" providerId="ADAL" clId="{4B745FF4-1E6E-B345-ABFB-4BC9DBDB8058}" dt="2022-04-27T15:41:55.223" v="1440" actId="20577"/>
          <ac:spMkLst>
            <pc:docMk/>
            <pc:sldMk cId="2443612055" sldId="521"/>
            <ac:spMk id="2" creationId="{F066BAA3-3AB4-4C02-9488-682B7B5D3ED4}"/>
          </ac:spMkLst>
        </pc:spChg>
        <pc:spChg chg="add mod">
          <ac:chgData name="Rebecca Pearse" userId="a1767698-191b-4bb9-9532-9f9a92d342cf" providerId="ADAL" clId="{4B745FF4-1E6E-B345-ABFB-4BC9DBDB8058}" dt="2022-04-27T15:37:10.684" v="1114" actId="20577"/>
          <ac:spMkLst>
            <pc:docMk/>
            <pc:sldMk cId="2443612055" sldId="521"/>
            <ac:spMk id="4" creationId="{CAB9F0AE-34E6-8351-A188-255E0157F028}"/>
          </ac:spMkLst>
        </pc:spChg>
        <pc:spChg chg="add mod">
          <ac:chgData name="Rebecca Pearse" userId="a1767698-191b-4bb9-9532-9f9a92d342cf" providerId="ADAL" clId="{4B745FF4-1E6E-B345-ABFB-4BC9DBDB8058}" dt="2022-04-27T15:41:43.232" v="1436" actId="14100"/>
          <ac:spMkLst>
            <pc:docMk/>
            <pc:sldMk cId="2443612055" sldId="521"/>
            <ac:spMk id="5" creationId="{A02F488D-6FB5-4C81-44D5-D592672B8EFD}"/>
          </ac:spMkLst>
        </pc:spChg>
        <pc:spChg chg="mod">
          <ac:chgData name="Rebecca Pearse" userId="a1767698-191b-4bb9-9532-9f9a92d342cf" providerId="ADAL" clId="{4B745FF4-1E6E-B345-ABFB-4BC9DBDB8058}" dt="2022-04-27T15:35:40.149" v="974" actId="14100"/>
          <ac:spMkLst>
            <pc:docMk/>
            <pc:sldMk cId="2443612055" sldId="521"/>
            <ac:spMk id="6" creationId="{8C310FE0-69A4-4565-BC20-2529EB334A06}"/>
          </ac:spMkLst>
        </pc:spChg>
        <pc:spChg chg="add mod">
          <ac:chgData name="Rebecca Pearse" userId="a1767698-191b-4bb9-9532-9f9a92d342cf" providerId="ADAL" clId="{4B745FF4-1E6E-B345-ABFB-4BC9DBDB8058}" dt="2022-04-27T15:42:04.010" v="1442" actId="1076"/>
          <ac:spMkLst>
            <pc:docMk/>
            <pc:sldMk cId="2443612055" sldId="521"/>
            <ac:spMk id="7" creationId="{BB9E7CDB-A5CF-158B-FAA0-D417160C2945}"/>
          </ac:spMkLst>
        </pc:spChg>
      </pc:sldChg>
      <pc:sldChg chg="add">
        <pc:chgData name="Rebecca Pearse" userId="a1767698-191b-4bb9-9532-9f9a92d342cf" providerId="ADAL" clId="{4B745FF4-1E6E-B345-ABFB-4BC9DBDB8058}" dt="2022-04-27T06:46:07.588" v="103"/>
        <pc:sldMkLst>
          <pc:docMk/>
          <pc:sldMk cId="4043044263" sldId="522"/>
        </pc:sldMkLst>
      </pc:sldChg>
      <pc:sldChg chg="add">
        <pc:chgData name="Rebecca Pearse" userId="a1767698-191b-4bb9-9532-9f9a92d342cf" providerId="ADAL" clId="{4B745FF4-1E6E-B345-ABFB-4BC9DBDB8058}" dt="2022-04-27T06:46:08.250" v="104"/>
        <pc:sldMkLst>
          <pc:docMk/>
          <pc:sldMk cId="2416608193" sldId="523"/>
        </pc:sldMkLst>
      </pc:sldChg>
      <pc:sldChg chg="add">
        <pc:chgData name="Rebecca Pearse" userId="a1767698-191b-4bb9-9532-9f9a92d342cf" providerId="ADAL" clId="{4B745FF4-1E6E-B345-ABFB-4BC9DBDB8058}" dt="2022-04-27T06:46:09.129" v="105"/>
        <pc:sldMkLst>
          <pc:docMk/>
          <pc:sldMk cId="848218195" sldId="524"/>
        </pc:sldMkLst>
      </pc:sldChg>
      <pc:sldChg chg="add">
        <pc:chgData name="Rebecca Pearse" userId="a1767698-191b-4bb9-9532-9f9a92d342cf" providerId="ADAL" clId="{4B745FF4-1E6E-B345-ABFB-4BC9DBDB8058}" dt="2022-04-27T06:46:12.428" v="106"/>
        <pc:sldMkLst>
          <pc:docMk/>
          <pc:sldMk cId="458625043" sldId="525"/>
        </pc:sldMkLst>
      </pc:sldChg>
      <pc:sldChg chg="add">
        <pc:chgData name="Rebecca Pearse" userId="a1767698-191b-4bb9-9532-9f9a92d342cf" providerId="ADAL" clId="{4B745FF4-1E6E-B345-ABFB-4BC9DBDB8058}" dt="2022-04-27T06:46:12.706" v="107"/>
        <pc:sldMkLst>
          <pc:docMk/>
          <pc:sldMk cId="13697406" sldId="526"/>
        </pc:sldMkLst>
      </pc:sldChg>
      <pc:sldChg chg="add">
        <pc:chgData name="Rebecca Pearse" userId="a1767698-191b-4bb9-9532-9f9a92d342cf" providerId="ADAL" clId="{4B745FF4-1E6E-B345-ABFB-4BC9DBDB8058}" dt="2022-04-27T06:46:12.904" v="108"/>
        <pc:sldMkLst>
          <pc:docMk/>
          <pc:sldMk cId="2585472561" sldId="527"/>
        </pc:sldMkLst>
      </pc:sldChg>
      <pc:sldChg chg="add">
        <pc:chgData name="Rebecca Pearse" userId="a1767698-191b-4bb9-9532-9f9a92d342cf" providerId="ADAL" clId="{4B745FF4-1E6E-B345-ABFB-4BC9DBDB8058}" dt="2022-04-27T06:46:13.200" v="109"/>
        <pc:sldMkLst>
          <pc:docMk/>
          <pc:sldMk cId="310998979" sldId="528"/>
        </pc:sldMkLst>
      </pc:sldChg>
      <pc:sldChg chg="modSp add mod">
        <pc:chgData name="Rebecca Pearse" userId="a1767698-191b-4bb9-9532-9f9a92d342cf" providerId="ADAL" clId="{4B745FF4-1E6E-B345-ABFB-4BC9DBDB8058}" dt="2022-04-27T06:55:22.183" v="193" actId="20577"/>
        <pc:sldMkLst>
          <pc:docMk/>
          <pc:sldMk cId="2254477573" sldId="529"/>
        </pc:sldMkLst>
        <pc:spChg chg="mod">
          <ac:chgData name="Rebecca Pearse" userId="a1767698-191b-4bb9-9532-9f9a92d342cf" providerId="ADAL" clId="{4B745FF4-1E6E-B345-ABFB-4BC9DBDB8058}" dt="2022-04-27T06:55:11.574" v="190" actId="207"/>
          <ac:spMkLst>
            <pc:docMk/>
            <pc:sldMk cId="2254477573" sldId="529"/>
            <ac:spMk id="2" creationId="{F066BAA3-3AB4-4C02-9488-682B7B5D3ED4}"/>
          </ac:spMkLst>
        </pc:spChg>
        <pc:spChg chg="mod">
          <ac:chgData name="Rebecca Pearse" userId="a1767698-191b-4bb9-9532-9f9a92d342cf" providerId="ADAL" clId="{4B745FF4-1E6E-B345-ABFB-4BC9DBDB8058}" dt="2022-04-27T06:55:22.183" v="193" actId="20577"/>
          <ac:spMkLst>
            <pc:docMk/>
            <pc:sldMk cId="2254477573" sldId="529"/>
            <ac:spMk id="6" creationId="{8C310FE0-69A4-4565-BC20-2529EB334A06}"/>
          </ac:spMkLst>
        </pc:spChg>
      </pc:sldChg>
      <pc:sldChg chg="addSp delSp modSp add mod">
        <pc:chgData name="Rebecca Pearse" userId="a1767698-191b-4bb9-9532-9f9a92d342cf" providerId="ADAL" clId="{4B745FF4-1E6E-B345-ABFB-4BC9DBDB8058}" dt="2022-04-27T07:31:40.607" v="494" actId="20577"/>
        <pc:sldMkLst>
          <pc:docMk/>
          <pc:sldMk cId="3333831070" sldId="530"/>
        </pc:sldMkLst>
        <pc:spChg chg="mod">
          <ac:chgData name="Rebecca Pearse" userId="a1767698-191b-4bb9-9532-9f9a92d342cf" providerId="ADAL" clId="{4B745FF4-1E6E-B345-ABFB-4BC9DBDB8058}" dt="2022-04-27T07:31:40.607" v="494" actId="20577"/>
          <ac:spMkLst>
            <pc:docMk/>
            <pc:sldMk cId="3333831070" sldId="530"/>
            <ac:spMk id="2" creationId="{F066BAA3-3AB4-4C02-9488-682B7B5D3ED4}"/>
          </ac:spMkLst>
        </pc:spChg>
        <pc:spChg chg="add del mod">
          <ac:chgData name="Rebecca Pearse" userId="a1767698-191b-4bb9-9532-9f9a92d342cf" providerId="ADAL" clId="{4B745FF4-1E6E-B345-ABFB-4BC9DBDB8058}" dt="2022-04-27T07:18:15.538" v="360"/>
          <ac:spMkLst>
            <pc:docMk/>
            <pc:sldMk cId="3333831070" sldId="530"/>
            <ac:spMk id="3" creationId="{63A04A0A-EFD4-1320-CEF1-AF99563A3446}"/>
          </ac:spMkLst>
        </pc:spChg>
        <pc:spChg chg="add del mod">
          <ac:chgData name="Rebecca Pearse" userId="a1767698-191b-4bb9-9532-9f9a92d342cf" providerId="ADAL" clId="{4B745FF4-1E6E-B345-ABFB-4BC9DBDB8058}" dt="2022-04-27T07:20:03.766" v="367"/>
          <ac:spMkLst>
            <pc:docMk/>
            <pc:sldMk cId="3333831070" sldId="530"/>
            <ac:spMk id="4" creationId="{4015EE24-C492-7FD0-6A95-58FE7BAAA3D7}"/>
          </ac:spMkLst>
        </pc:spChg>
        <pc:spChg chg="mod">
          <ac:chgData name="Rebecca Pearse" userId="a1767698-191b-4bb9-9532-9f9a92d342cf" providerId="ADAL" clId="{4B745FF4-1E6E-B345-ABFB-4BC9DBDB8058}" dt="2022-04-27T07:30:37.392" v="430" actId="14100"/>
          <ac:spMkLst>
            <pc:docMk/>
            <pc:sldMk cId="3333831070" sldId="530"/>
            <ac:spMk id="6" creationId="{8C310FE0-69A4-4565-BC20-2529EB334A06}"/>
          </ac:spMkLst>
        </pc:spChg>
        <pc:picChg chg="add mod">
          <ac:chgData name="Rebecca Pearse" userId="a1767698-191b-4bb9-9532-9f9a92d342cf" providerId="ADAL" clId="{4B745FF4-1E6E-B345-ABFB-4BC9DBDB8058}" dt="2022-04-27T07:24:12.406" v="373" actId="14100"/>
          <ac:picMkLst>
            <pc:docMk/>
            <pc:sldMk cId="3333831070" sldId="530"/>
            <ac:picMk id="7" creationId="{28E91541-B112-0C88-578A-00D50CD8430A}"/>
          </ac:picMkLst>
        </pc:picChg>
      </pc:sldChg>
      <pc:sldChg chg="delSp modSp add mod">
        <pc:chgData name="Rebecca Pearse" userId="a1767698-191b-4bb9-9532-9f9a92d342cf" providerId="ADAL" clId="{4B745FF4-1E6E-B345-ABFB-4BC9DBDB8058}" dt="2022-04-27T07:24:43.900" v="401" actId="478"/>
        <pc:sldMkLst>
          <pc:docMk/>
          <pc:sldMk cId="491143310" sldId="531"/>
        </pc:sldMkLst>
        <pc:spChg chg="mod">
          <ac:chgData name="Rebecca Pearse" userId="a1767698-191b-4bb9-9532-9f9a92d342cf" providerId="ADAL" clId="{4B745FF4-1E6E-B345-ABFB-4BC9DBDB8058}" dt="2022-04-27T07:24:37.762" v="400" actId="20577"/>
          <ac:spMkLst>
            <pc:docMk/>
            <pc:sldMk cId="491143310" sldId="531"/>
            <ac:spMk id="6" creationId="{8C310FE0-69A4-4565-BC20-2529EB334A06}"/>
          </ac:spMkLst>
        </pc:spChg>
        <pc:picChg chg="del">
          <ac:chgData name="Rebecca Pearse" userId="a1767698-191b-4bb9-9532-9f9a92d342cf" providerId="ADAL" clId="{4B745FF4-1E6E-B345-ABFB-4BC9DBDB8058}" dt="2022-04-27T07:24:43.900" v="401" actId="478"/>
          <ac:picMkLst>
            <pc:docMk/>
            <pc:sldMk cId="491143310" sldId="531"/>
            <ac:picMk id="7" creationId="{28E91541-B112-0C88-578A-00D50CD8430A}"/>
          </ac:picMkLst>
        </pc:picChg>
      </pc:sldChg>
      <pc:sldChg chg="modSp add mod">
        <pc:chgData name="Rebecca Pearse" userId="a1767698-191b-4bb9-9532-9f9a92d342cf" providerId="ADAL" clId="{4B745FF4-1E6E-B345-ABFB-4BC9DBDB8058}" dt="2022-04-27T07:33:16.602" v="500" actId="20577"/>
        <pc:sldMkLst>
          <pc:docMk/>
          <pc:sldMk cId="610493834" sldId="532"/>
        </pc:sldMkLst>
        <pc:spChg chg="mod">
          <ac:chgData name="Rebecca Pearse" userId="a1767698-191b-4bb9-9532-9f9a92d342cf" providerId="ADAL" clId="{4B745FF4-1E6E-B345-ABFB-4BC9DBDB8058}" dt="2022-04-27T07:33:16.602" v="500" actId="20577"/>
          <ac:spMkLst>
            <pc:docMk/>
            <pc:sldMk cId="610493834" sldId="532"/>
            <ac:spMk id="2" creationId="{F066BAA3-3AB4-4C02-9488-682B7B5D3ED4}"/>
          </ac:spMkLst>
        </pc:spChg>
        <pc:spChg chg="mod">
          <ac:chgData name="Rebecca Pearse" userId="a1767698-191b-4bb9-9532-9f9a92d342cf" providerId="ADAL" clId="{4B745FF4-1E6E-B345-ABFB-4BC9DBDB8058}" dt="2022-04-27T07:33:10.616" v="497" actId="20577"/>
          <ac:spMkLst>
            <pc:docMk/>
            <pc:sldMk cId="610493834" sldId="532"/>
            <ac:spMk id="6" creationId="{8C310FE0-69A4-4565-BC20-2529EB334A06}"/>
          </ac:spMkLst>
        </pc:spChg>
      </pc:sldChg>
      <pc:sldChg chg="add del setBg">
        <pc:chgData name="Rebecca Pearse" userId="a1767698-191b-4bb9-9532-9f9a92d342cf" providerId="ADAL" clId="{4B745FF4-1E6E-B345-ABFB-4BC9DBDB8058}" dt="2022-04-27T07:40:59.415" v="620"/>
        <pc:sldMkLst>
          <pc:docMk/>
          <pc:sldMk cId="289434590" sldId="533"/>
        </pc:sldMkLst>
      </pc:sldChg>
      <pc:sldChg chg="add del">
        <pc:chgData name="Rebecca Pearse" userId="a1767698-191b-4bb9-9532-9f9a92d342cf" providerId="ADAL" clId="{4B745FF4-1E6E-B345-ABFB-4BC9DBDB8058}" dt="2022-04-27T07:41:01.897" v="622"/>
        <pc:sldMkLst>
          <pc:docMk/>
          <pc:sldMk cId="2660987284" sldId="533"/>
        </pc:sldMkLst>
      </pc:sldChg>
      <pc:sldChg chg="addSp modSp add mod">
        <pc:chgData name="Rebecca Pearse" userId="a1767698-191b-4bb9-9532-9f9a92d342cf" providerId="ADAL" clId="{4B745FF4-1E6E-B345-ABFB-4BC9DBDB8058}" dt="2022-04-27T15:33:14.690" v="954" actId="1076"/>
        <pc:sldMkLst>
          <pc:docMk/>
          <pc:sldMk cId="2722427401" sldId="533"/>
        </pc:sldMkLst>
        <pc:spChg chg="add mod">
          <ac:chgData name="Rebecca Pearse" userId="a1767698-191b-4bb9-9532-9f9a92d342cf" providerId="ADAL" clId="{4B745FF4-1E6E-B345-ABFB-4BC9DBDB8058}" dt="2022-04-27T15:33:08.685" v="952" actId="6549"/>
          <ac:spMkLst>
            <pc:docMk/>
            <pc:sldMk cId="2722427401" sldId="533"/>
            <ac:spMk id="5" creationId="{08039F86-6909-C647-1946-AF64C5D65833}"/>
          </ac:spMkLst>
        </pc:spChg>
        <pc:picChg chg="add mod">
          <ac:chgData name="Rebecca Pearse" userId="a1767698-191b-4bb9-9532-9f9a92d342cf" providerId="ADAL" clId="{4B745FF4-1E6E-B345-ABFB-4BC9DBDB8058}" dt="2022-04-27T15:33:14.690" v="954" actId="1076"/>
          <ac:picMkLst>
            <pc:docMk/>
            <pc:sldMk cId="2722427401" sldId="533"/>
            <ac:picMk id="4" creationId="{C8363202-2FF5-1785-9043-79D2BD88302E}"/>
          </ac:picMkLst>
        </pc:picChg>
      </pc:sldChg>
      <pc:sldChg chg="addSp modSp add mod">
        <pc:chgData name="Rebecca Pearse" userId="a1767698-191b-4bb9-9532-9f9a92d342cf" providerId="ADAL" clId="{4B745FF4-1E6E-B345-ABFB-4BC9DBDB8058}" dt="2022-04-27T15:41:28.809" v="1434" actId="20577"/>
        <pc:sldMkLst>
          <pc:docMk/>
          <pc:sldMk cId="3322884951" sldId="534"/>
        </pc:sldMkLst>
        <pc:spChg chg="add mod">
          <ac:chgData name="Rebecca Pearse" userId="a1767698-191b-4bb9-9532-9f9a92d342cf" providerId="ADAL" clId="{4B745FF4-1E6E-B345-ABFB-4BC9DBDB8058}" dt="2022-04-27T15:41:28.809" v="1434" actId="20577"/>
          <ac:spMkLst>
            <pc:docMk/>
            <pc:sldMk cId="3322884951" sldId="534"/>
            <ac:spMk id="2" creationId="{9403B2D8-78F6-C1A1-9BEB-BDF921510F23}"/>
          </ac:spMkLst>
        </pc:spChg>
        <pc:spChg chg="mod">
          <ac:chgData name="Rebecca Pearse" userId="a1767698-191b-4bb9-9532-9f9a92d342cf" providerId="ADAL" clId="{4B745FF4-1E6E-B345-ABFB-4BC9DBDB8058}" dt="2022-04-27T15:41:03.350" v="1405" actId="20577"/>
          <ac:spMkLst>
            <pc:docMk/>
            <pc:sldMk cId="3322884951" sldId="534"/>
            <ac:spMk id="16" creationId="{28910F40-338A-4DA0-BC2F-D51483CAA990}"/>
          </ac:spMkLst>
        </pc:spChg>
      </pc:sldChg>
      <pc:sldChg chg="modSp add mod">
        <pc:chgData name="Rebecca Pearse" userId="a1767698-191b-4bb9-9532-9f9a92d342cf" providerId="ADAL" clId="{4B745FF4-1E6E-B345-ABFB-4BC9DBDB8058}" dt="2022-04-27T15:31:38.476" v="915" actId="20577"/>
        <pc:sldMkLst>
          <pc:docMk/>
          <pc:sldMk cId="857585466" sldId="535"/>
        </pc:sldMkLst>
        <pc:spChg chg="mod">
          <ac:chgData name="Rebecca Pearse" userId="a1767698-191b-4bb9-9532-9f9a92d342cf" providerId="ADAL" clId="{4B745FF4-1E6E-B345-ABFB-4BC9DBDB8058}" dt="2022-04-27T07:45:53.427" v="791" actId="20577"/>
          <ac:spMkLst>
            <pc:docMk/>
            <pc:sldMk cId="857585466" sldId="535"/>
            <ac:spMk id="2" creationId="{9403B2D8-78F6-C1A1-9BEB-BDF921510F23}"/>
          </ac:spMkLst>
        </pc:spChg>
        <pc:spChg chg="mod">
          <ac:chgData name="Rebecca Pearse" userId="a1767698-191b-4bb9-9532-9f9a92d342cf" providerId="ADAL" clId="{4B745FF4-1E6E-B345-ABFB-4BC9DBDB8058}" dt="2022-04-27T15:31:38.476" v="915" actId="20577"/>
          <ac:spMkLst>
            <pc:docMk/>
            <pc:sldMk cId="857585466" sldId="535"/>
            <ac:spMk id="16" creationId="{28910F40-338A-4DA0-BC2F-D51483CAA990}"/>
          </ac:spMkLst>
        </pc:spChg>
      </pc:sldChg>
      <pc:sldChg chg="add del">
        <pc:chgData name="Rebecca Pearse" userId="a1767698-191b-4bb9-9532-9f9a92d342cf" providerId="ADAL" clId="{4B745FF4-1E6E-B345-ABFB-4BC9DBDB8058}" dt="2022-04-27T07:47:38.593" v="793" actId="2696"/>
        <pc:sldMkLst>
          <pc:docMk/>
          <pc:sldMk cId="1915870225" sldId="536"/>
        </pc:sldMkLst>
      </pc:sldChg>
      <pc:sldChg chg="add">
        <pc:chgData name="Rebecca Pearse" userId="a1767698-191b-4bb9-9532-9f9a92d342cf" providerId="ADAL" clId="{4B745FF4-1E6E-B345-ABFB-4BC9DBDB8058}" dt="2022-04-27T07:47:27.970" v="792"/>
        <pc:sldMkLst>
          <pc:docMk/>
          <pc:sldMk cId="519645716" sldId="537"/>
        </pc:sldMkLst>
      </pc:sldChg>
      <pc:sldChg chg="add">
        <pc:chgData name="Rebecca Pearse" userId="a1767698-191b-4bb9-9532-9f9a92d342cf" providerId="ADAL" clId="{4B745FF4-1E6E-B345-ABFB-4BC9DBDB8058}" dt="2022-04-27T07:47:27.970" v="792"/>
        <pc:sldMkLst>
          <pc:docMk/>
          <pc:sldMk cId="1169038393" sldId="538"/>
        </pc:sldMkLst>
      </pc:sldChg>
      <pc:sldChg chg="modSp add mod">
        <pc:chgData name="Rebecca Pearse" userId="a1767698-191b-4bb9-9532-9f9a92d342cf" providerId="ADAL" clId="{4B745FF4-1E6E-B345-ABFB-4BC9DBDB8058}" dt="2022-04-27T15:29:13.158" v="855" actId="20577"/>
        <pc:sldMkLst>
          <pc:docMk/>
          <pc:sldMk cId="3825394045" sldId="539"/>
        </pc:sldMkLst>
        <pc:spChg chg="mod">
          <ac:chgData name="Rebecca Pearse" userId="a1767698-191b-4bb9-9532-9f9a92d342cf" providerId="ADAL" clId="{4B745FF4-1E6E-B345-ABFB-4BC9DBDB8058}" dt="2022-04-27T15:29:13.158" v="855" actId="20577"/>
          <ac:spMkLst>
            <pc:docMk/>
            <pc:sldMk cId="3825394045" sldId="539"/>
            <ac:spMk id="16" creationId="{28910F40-338A-4DA0-BC2F-D51483CAA990}"/>
          </ac:spMkLst>
        </pc:spChg>
      </pc:sldChg>
      <pc:sldChg chg="modSp add del mod">
        <pc:chgData name="Rebecca Pearse" userId="a1767698-191b-4bb9-9532-9f9a92d342cf" providerId="ADAL" clId="{4B745FF4-1E6E-B345-ABFB-4BC9DBDB8058}" dt="2022-04-28T01:31:27.885" v="1457" actId="2696"/>
        <pc:sldMkLst>
          <pc:docMk/>
          <pc:sldMk cId="1425249806" sldId="540"/>
        </pc:sldMkLst>
        <pc:spChg chg="mod">
          <ac:chgData name="Rebecca Pearse" userId="a1767698-191b-4bb9-9532-9f9a92d342cf" providerId="ADAL" clId="{4B745FF4-1E6E-B345-ABFB-4BC9DBDB8058}" dt="2022-04-27T15:31:28.863" v="910" actId="20577"/>
          <ac:spMkLst>
            <pc:docMk/>
            <pc:sldMk cId="1425249806" sldId="540"/>
            <ac:spMk id="16" creationId="{28910F40-338A-4DA0-BC2F-D51483CAA990}"/>
          </ac:spMkLst>
        </pc:spChg>
      </pc:sldChg>
      <pc:sldChg chg="modSp add mod">
        <pc:chgData name="Rebecca Pearse" userId="a1767698-191b-4bb9-9532-9f9a92d342cf" providerId="ADAL" clId="{4B745FF4-1E6E-B345-ABFB-4BC9DBDB8058}" dt="2022-04-28T01:31:33.735" v="1460" actId="20577"/>
        <pc:sldMkLst>
          <pc:docMk/>
          <pc:sldMk cId="3395941705" sldId="540"/>
        </pc:sldMkLst>
        <pc:spChg chg="mod">
          <ac:chgData name="Rebecca Pearse" userId="a1767698-191b-4bb9-9532-9f9a92d342cf" providerId="ADAL" clId="{4B745FF4-1E6E-B345-ABFB-4BC9DBDB8058}" dt="2022-04-28T01:31:33.735" v="1460" actId="20577"/>
          <ac:spMkLst>
            <pc:docMk/>
            <pc:sldMk cId="3395941705" sldId="540"/>
            <ac:spMk id="16" creationId="{28910F40-338A-4DA0-BC2F-D51483CAA990}"/>
          </ac:spMkLst>
        </pc:spChg>
      </pc:sldChg>
      <pc:sldChg chg="add">
        <pc:chgData name="Rebecca Pearse" userId="a1767698-191b-4bb9-9532-9f9a92d342cf" providerId="ADAL" clId="{4B745FF4-1E6E-B345-ABFB-4BC9DBDB8058}" dt="2022-04-27T15:40:19.296" v="1395"/>
        <pc:sldMkLst>
          <pc:docMk/>
          <pc:sldMk cId="1189762092" sldId="5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13104637\OneDrive%20-%20University%20of%20Technology%20Sydney\SydUni%20RA%20job%20for%20Bec\September%202020\Renewable%20energy%20projects%20NSW%20current%20and%20proposed%202020%20Riikka%202020_11_17%2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13104637\OneDrive%20-%20University%20of%20Technology%20Sydney\SydUni%20RA%20job%20for%20Bec\September%202020\Renewable%20energy%20projects%20NSW%20current%20and%20proposed%202020%20Riikka%202020_11_08%2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202354698853747E-2"/>
          <c:y val="0.14439113079615046"/>
          <c:w val="0.62081922002740308"/>
          <c:h val="0.83439149826551406"/>
        </c:manualLayout>
      </c:layout>
      <c:barChart>
        <c:barDir val="col"/>
        <c:grouping val="stacked"/>
        <c:varyColors val="0"/>
        <c:ser>
          <c:idx val="0"/>
          <c:order val="0"/>
          <c:tx>
            <c:strRef>
              <c:f>'stage oct 20'!$A$44</c:f>
              <c:strCache>
                <c:ptCount val="1"/>
                <c:pt idx="0">
                  <c:v>Operational - announced closure</c:v>
                </c:pt>
              </c:strCache>
            </c:strRef>
          </c:tx>
          <c:spPr>
            <a:solidFill>
              <a:schemeClr val="bg1">
                <a:lumMod val="50000"/>
              </a:schemeClr>
            </a:solidFill>
            <a:ln>
              <a:noFill/>
            </a:ln>
            <a:effectLst/>
          </c:spPr>
          <c:invertIfNegative val="0"/>
          <c:cat>
            <c:strRef>
              <c:f>'stage oct 20'!$B$39:$D$39</c:f>
              <c:strCache>
                <c:ptCount val="3"/>
                <c:pt idx="0">
                  <c:v>Coal</c:v>
                </c:pt>
                <c:pt idx="1">
                  <c:v>Solar</c:v>
                </c:pt>
                <c:pt idx="2">
                  <c:v>Wind</c:v>
                </c:pt>
              </c:strCache>
            </c:strRef>
          </c:cat>
          <c:val>
            <c:numRef>
              <c:f>'stage oct 20'!$B$44:$D$44</c:f>
              <c:numCache>
                <c:formatCode>General</c:formatCode>
                <c:ptCount val="3"/>
                <c:pt idx="0">
                  <c:v>-2000</c:v>
                </c:pt>
              </c:numCache>
            </c:numRef>
          </c:val>
          <c:extLst>
            <c:ext xmlns:c16="http://schemas.microsoft.com/office/drawing/2014/chart" uri="{C3380CC4-5D6E-409C-BE32-E72D297353CC}">
              <c16:uniqueId val="{00000000-F5C7-754A-88BC-A580E3158E27}"/>
            </c:ext>
          </c:extLst>
        </c:ser>
        <c:ser>
          <c:idx val="1"/>
          <c:order val="1"/>
          <c:tx>
            <c:strRef>
              <c:f>'stage oct 20'!$A$43</c:f>
              <c:strCache>
                <c:ptCount val="1"/>
                <c:pt idx="0">
                  <c:v>Operational - expected closure by 2035</c:v>
                </c:pt>
              </c:strCache>
            </c:strRef>
          </c:tx>
          <c:spPr>
            <a:solidFill>
              <a:schemeClr val="bg1">
                <a:lumMod val="75000"/>
              </a:schemeClr>
            </a:solidFill>
            <a:ln>
              <a:noFill/>
            </a:ln>
            <a:effectLst/>
          </c:spPr>
          <c:invertIfNegative val="0"/>
          <c:cat>
            <c:strRef>
              <c:f>'stage oct 20'!$B$39:$D$39</c:f>
              <c:strCache>
                <c:ptCount val="3"/>
                <c:pt idx="0">
                  <c:v>Coal</c:v>
                </c:pt>
                <c:pt idx="1">
                  <c:v>Solar</c:v>
                </c:pt>
                <c:pt idx="2">
                  <c:v>Wind</c:v>
                </c:pt>
              </c:strCache>
            </c:strRef>
          </c:cat>
          <c:val>
            <c:numRef>
              <c:f>'stage oct 20'!$B$43:$D$43</c:f>
              <c:numCache>
                <c:formatCode>General</c:formatCode>
                <c:ptCount val="3"/>
                <c:pt idx="0">
                  <c:v>-6840</c:v>
                </c:pt>
              </c:numCache>
            </c:numRef>
          </c:val>
          <c:extLst>
            <c:ext xmlns:c16="http://schemas.microsoft.com/office/drawing/2014/chart" uri="{C3380CC4-5D6E-409C-BE32-E72D297353CC}">
              <c16:uniqueId val="{00000001-F5C7-754A-88BC-A580E3158E27}"/>
            </c:ext>
          </c:extLst>
        </c:ser>
        <c:ser>
          <c:idx val="5"/>
          <c:order val="2"/>
          <c:tx>
            <c:strRef>
              <c:f>'stage oct 20'!$A$42</c:f>
              <c:strCache>
                <c:ptCount val="1"/>
                <c:pt idx="0">
                  <c:v>Operational</c:v>
                </c:pt>
              </c:strCache>
            </c:strRef>
          </c:tx>
          <c:spPr>
            <a:solidFill>
              <a:srgbClr val="E7850C"/>
            </a:solidFill>
            <a:ln>
              <a:noFill/>
            </a:ln>
            <a:effectLst/>
          </c:spPr>
          <c:invertIfNegative val="0"/>
          <c:cat>
            <c:strRef>
              <c:f>'stage oct 20'!$B$39:$D$39</c:f>
              <c:strCache>
                <c:ptCount val="3"/>
                <c:pt idx="0">
                  <c:v>Coal</c:v>
                </c:pt>
                <c:pt idx="1">
                  <c:v>Solar</c:v>
                </c:pt>
                <c:pt idx="2">
                  <c:v>Wind</c:v>
                </c:pt>
              </c:strCache>
            </c:strRef>
          </c:cat>
          <c:val>
            <c:numRef>
              <c:f>'stage oct 20'!$B$42:$D$42</c:f>
              <c:numCache>
                <c:formatCode>General</c:formatCode>
                <c:ptCount val="3"/>
                <c:pt idx="0">
                  <c:v>1320</c:v>
                </c:pt>
                <c:pt idx="1">
                  <c:v>819.03</c:v>
                </c:pt>
                <c:pt idx="2">
                  <c:v>1500.2</c:v>
                </c:pt>
              </c:numCache>
            </c:numRef>
          </c:val>
          <c:extLst>
            <c:ext xmlns:c16="http://schemas.microsoft.com/office/drawing/2014/chart" uri="{C3380CC4-5D6E-409C-BE32-E72D297353CC}">
              <c16:uniqueId val="{00000002-F5C7-754A-88BC-A580E3158E27}"/>
            </c:ext>
          </c:extLst>
        </c:ser>
        <c:ser>
          <c:idx val="6"/>
          <c:order val="3"/>
          <c:tx>
            <c:strRef>
              <c:f>'stage oct 20'!$A$46</c:f>
              <c:strCache>
                <c:ptCount val="1"/>
                <c:pt idx="0">
                  <c:v>Upgrade</c:v>
                </c:pt>
              </c:strCache>
            </c:strRef>
          </c:tx>
          <c:spPr>
            <a:solidFill>
              <a:schemeClr val="accent6">
                <a:lumMod val="60000"/>
                <a:lumOff val="40000"/>
              </a:schemeClr>
            </a:solidFill>
            <a:ln>
              <a:noFill/>
            </a:ln>
            <a:effectLst/>
          </c:spPr>
          <c:invertIfNegative val="0"/>
          <c:cat>
            <c:strRef>
              <c:f>'stage oct 20'!$B$39:$D$39</c:f>
              <c:strCache>
                <c:ptCount val="3"/>
                <c:pt idx="0">
                  <c:v>Coal</c:v>
                </c:pt>
                <c:pt idx="1">
                  <c:v>Solar</c:v>
                </c:pt>
                <c:pt idx="2">
                  <c:v>Wind</c:v>
                </c:pt>
              </c:strCache>
            </c:strRef>
          </c:cat>
          <c:val>
            <c:numRef>
              <c:f>'stage oct 20'!$B$46:$D$46</c:f>
              <c:numCache>
                <c:formatCode>General</c:formatCode>
                <c:ptCount val="3"/>
                <c:pt idx="0">
                  <c:v>75</c:v>
                </c:pt>
              </c:numCache>
            </c:numRef>
          </c:val>
          <c:extLst>
            <c:ext xmlns:c16="http://schemas.microsoft.com/office/drawing/2014/chart" uri="{C3380CC4-5D6E-409C-BE32-E72D297353CC}">
              <c16:uniqueId val="{00000003-F5C7-754A-88BC-A580E3158E27}"/>
            </c:ext>
          </c:extLst>
        </c:ser>
        <c:ser>
          <c:idx val="2"/>
          <c:order val="4"/>
          <c:tx>
            <c:strRef>
              <c:f>'stage oct 20'!$A$41</c:f>
              <c:strCache>
                <c:ptCount val="1"/>
                <c:pt idx="0">
                  <c:v>Construction</c:v>
                </c:pt>
              </c:strCache>
            </c:strRef>
          </c:tx>
          <c:spPr>
            <a:solidFill>
              <a:srgbClr val="84A245"/>
            </a:solidFill>
            <a:ln>
              <a:noFill/>
            </a:ln>
            <a:effectLst/>
          </c:spPr>
          <c:invertIfNegative val="0"/>
          <c:cat>
            <c:strRef>
              <c:f>'stage oct 20'!$B$39:$D$39</c:f>
              <c:strCache>
                <c:ptCount val="3"/>
                <c:pt idx="0">
                  <c:v>Coal</c:v>
                </c:pt>
                <c:pt idx="1">
                  <c:v>Solar</c:v>
                </c:pt>
                <c:pt idx="2">
                  <c:v>Wind</c:v>
                </c:pt>
              </c:strCache>
            </c:strRef>
          </c:cat>
          <c:val>
            <c:numRef>
              <c:f>'stage oct 20'!$B$41:$D$41</c:f>
              <c:numCache>
                <c:formatCode>General</c:formatCode>
                <c:ptCount val="3"/>
                <c:pt idx="1">
                  <c:v>1204.9000000000001</c:v>
                </c:pt>
                <c:pt idx="2">
                  <c:v>714.1</c:v>
                </c:pt>
              </c:numCache>
            </c:numRef>
          </c:val>
          <c:extLst>
            <c:ext xmlns:c16="http://schemas.microsoft.com/office/drawing/2014/chart" uri="{C3380CC4-5D6E-409C-BE32-E72D297353CC}">
              <c16:uniqueId val="{00000004-F5C7-754A-88BC-A580E3158E27}"/>
            </c:ext>
          </c:extLst>
        </c:ser>
        <c:ser>
          <c:idx val="3"/>
          <c:order val="5"/>
          <c:tx>
            <c:strRef>
              <c:f>'stage oct 20'!$A$40</c:f>
              <c:strCache>
                <c:ptCount val="1"/>
                <c:pt idx="0">
                  <c:v>Approved - pre-construction</c:v>
                </c:pt>
              </c:strCache>
            </c:strRef>
          </c:tx>
          <c:spPr>
            <a:solidFill>
              <a:srgbClr val="AACD65"/>
            </a:solidFill>
            <a:ln w="12700">
              <a:noFill/>
            </a:ln>
            <a:effectLst/>
          </c:spPr>
          <c:invertIfNegative val="0"/>
          <c:cat>
            <c:strRef>
              <c:f>'stage oct 20'!$B$39:$D$39</c:f>
              <c:strCache>
                <c:ptCount val="3"/>
                <c:pt idx="0">
                  <c:v>Coal</c:v>
                </c:pt>
                <c:pt idx="1">
                  <c:v>Solar</c:v>
                </c:pt>
                <c:pt idx="2">
                  <c:v>Wind</c:v>
                </c:pt>
              </c:strCache>
            </c:strRef>
          </c:cat>
          <c:val>
            <c:numRef>
              <c:f>'stage oct 20'!$B$40:$D$40</c:f>
              <c:numCache>
                <c:formatCode>General</c:formatCode>
                <c:ptCount val="3"/>
                <c:pt idx="1">
                  <c:v>4810</c:v>
                </c:pt>
                <c:pt idx="2">
                  <c:v>2739.1</c:v>
                </c:pt>
              </c:numCache>
            </c:numRef>
          </c:val>
          <c:extLst>
            <c:ext xmlns:c16="http://schemas.microsoft.com/office/drawing/2014/chart" uri="{C3380CC4-5D6E-409C-BE32-E72D297353CC}">
              <c16:uniqueId val="{00000005-F5C7-754A-88BC-A580E3158E27}"/>
            </c:ext>
          </c:extLst>
        </c:ser>
        <c:ser>
          <c:idx val="4"/>
          <c:order val="6"/>
          <c:tx>
            <c:strRef>
              <c:f>'stage oct 20'!$A$45</c:f>
              <c:strCache>
                <c:ptCount val="1"/>
                <c:pt idx="0">
                  <c:v>Proposed</c:v>
                </c:pt>
              </c:strCache>
            </c:strRef>
          </c:tx>
          <c:spPr>
            <a:solidFill>
              <a:srgbClr val="FFFF00"/>
            </a:solidFill>
            <a:ln>
              <a:noFill/>
            </a:ln>
            <a:effectLst/>
          </c:spPr>
          <c:invertIfNegative val="0"/>
          <c:dPt>
            <c:idx val="1"/>
            <c:invertIfNegative val="0"/>
            <c:bubble3D val="0"/>
            <c:spPr>
              <a:solidFill>
                <a:srgbClr val="FFEE07"/>
              </a:solidFill>
              <a:ln>
                <a:noFill/>
              </a:ln>
              <a:effectLst/>
            </c:spPr>
            <c:extLst>
              <c:ext xmlns:c16="http://schemas.microsoft.com/office/drawing/2014/chart" uri="{C3380CC4-5D6E-409C-BE32-E72D297353CC}">
                <c16:uniqueId val="{00000007-F5C7-754A-88BC-A580E3158E27}"/>
              </c:ext>
            </c:extLst>
          </c:dPt>
          <c:cat>
            <c:strRef>
              <c:f>'stage oct 20'!$B$39:$D$39</c:f>
              <c:strCache>
                <c:ptCount val="3"/>
                <c:pt idx="0">
                  <c:v>Coal</c:v>
                </c:pt>
                <c:pt idx="1">
                  <c:v>Solar</c:v>
                </c:pt>
                <c:pt idx="2">
                  <c:v>Wind</c:v>
                </c:pt>
              </c:strCache>
            </c:strRef>
          </c:cat>
          <c:val>
            <c:numRef>
              <c:f>'stage oct 20'!$B$45:$D$45</c:f>
              <c:numCache>
                <c:formatCode>General</c:formatCode>
                <c:ptCount val="3"/>
                <c:pt idx="0">
                  <c:v>130.5</c:v>
                </c:pt>
                <c:pt idx="1">
                  <c:v>7694</c:v>
                </c:pt>
                <c:pt idx="2">
                  <c:v>4210</c:v>
                </c:pt>
              </c:numCache>
            </c:numRef>
          </c:val>
          <c:extLst>
            <c:ext xmlns:c16="http://schemas.microsoft.com/office/drawing/2014/chart" uri="{C3380CC4-5D6E-409C-BE32-E72D297353CC}">
              <c16:uniqueId val="{00000008-F5C7-754A-88BC-A580E3158E27}"/>
            </c:ext>
          </c:extLst>
        </c:ser>
        <c:dLbls>
          <c:showLegendKey val="0"/>
          <c:showVal val="0"/>
          <c:showCatName val="0"/>
          <c:showSerName val="0"/>
          <c:showPercent val="0"/>
          <c:showBubbleSize val="0"/>
        </c:dLbls>
        <c:gapWidth val="150"/>
        <c:overlap val="100"/>
        <c:axId val="1612491008"/>
        <c:axId val="1613125328"/>
      </c:barChart>
      <c:catAx>
        <c:axId val="1612491008"/>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MW</a:t>
                </a:r>
              </a:p>
            </c:rich>
          </c:tx>
          <c:layout>
            <c:manualLayout>
              <c:xMode val="edge"/>
              <c:yMode val="edge"/>
              <c:x val="1.9466024690838878E-2"/>
              <c:y val="3.718870106271680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0"/>
          <a:lstStyle/>
          <a:p>
            <a:pPr>
              <a:defRPr sz="1050" b="0" i="0" u="none" strike="noStrike" kern="1200" baseline="0">
                <a:solidFill>
                  <a:schemeClr val="tx1">
                    <a:lumMod val="85000"/>
                    <a:lumOff val="15000"/>
                  </a:schemeClr>
                </a:solidFill>
                <a:latin typeface="+mn-lt"/>
                <a:ea typeface="+mn-ea"/>
                <a:cs typeface="+mn-cs"/>
              </a:defRPr>
            </a:pPr>
            <a:endParaRPr lang="en-US"/>
          </a:p>
        </c:txPr>
        <c:crossAx val="1613125328"/>
        <c:crosses val="autoZero"/>
        <c:auto val="1"/>
        <c:lblAlgn val="ctr"/>
        <c:lblOffset val="100"/>
        <c:noMultiLvlLbl val="0"/>
      </c:catAx>
      <c:valAx>
        <c:axId val="161312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491008"/>
        <c:crosses val="autoZero"/>
        <c:crossBetween val="between"/>
      </c:valAx>
      <c:spPr>
        <a:noFill/>
        <a:ln>
          <a:noFill/>
        </a:ln>
        <a:effectLst/>
      </c:spPr>
    </c:plotArea>
    <c:legend>
      <c:legendPos val="r"/>
      <c:layout>
        <c:manualLayout>
          <c:xMode val="edge"/>
          <c:yMode val="edge"/>
          <c:x val="0.73008572376346537"/>
          <c:y val="0.16537650385545144"/>
          <c:w val="0.26991427623653474"/>
          <c:h val="0.5749071340188318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13857735238719E-2"/>
          <c:y val="7.1262702331700054E-2"/>
          <c:w val="0.71522121125391869"/>
          <c:h val="0.65120112104630989"/>
        </c:manualLayout>
      </c:layout>
      <c:barChart>
        <c:barDir val="col"/>
        <c:grouping val="stacked"/>
        <c:varyColors val="0"/>
        <c:ser>
          <c:idx val="0"/>
          <c:order val="0"/>
          <c:tx>
            <c:strRef>
              <c:f>'Updated pivot Oct 20'!$A$191</c:f>
              <c:strCache>
                <c:ptCount val="1"/>
                <c:pt idx="0">
                  <c:v>Coal - Operational</c:v>
                </c:pt>
              </c:strCache>
            </c:strRef>
          </c:tx>
          <c:spPr>
            <a:solidFill>
              <a:schemeClr val="tx1">
                <a:lumMod val="75000"/>
                <a:lumOff val="25000"/>
              </a:schemeClr>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20'!$B$191:$I$191</c:f>
              <c:numCache>
                <c:formatCode>General</c:formatCode>
                <c:ptCount val="8"/>
                <c:pt idx="0">
                  <c:v>6865</c:v>
                </c:pt>
                <c:pt idx="1">
                  <c:v>1320</c:v>
                </c:pt>
              </c:numCache>
            </c:numRef>
          </c:val>
          <c:extLst>
            <c:ext xmlns:c16="http://schemas.microsoft.com/office/drawing/2014/chart" uri="{C3380CC4-5D6E-409C-BE32-E72D297353CC}">
              <c16:uniqueId val="{00000000-5D68-9F44-85C2-08E9D9F3F090}"/>
            </c:ext>
          </c:extLst>
        </c:ser>
        <c:ser>
          <c:idx val="1"/>
          <c:order val="1"/>
          <c:tx>
            <c:strRef>
              <c:f>'Updated pivot Oct 20'!$A$192</c:f>
              <c:strCache>
                <c:ptCount val="1"/>
                <c:pt idx="0">
                  <c:v>Coal - Announced closure</c:v>
                </c:pt>
              </c:strCache>
            </c:strRef>
          </c:tx>
          <c:spPr>
            <a:solidFill>
              <a:srgbClr val="737373"/>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20'!$B$192:$I$192</c:f>
              <c:numCache>
                <c:formatCode>General</c:formatCode>
                <c:ptCount val="8"/>
                <c:pt idx="0">
                  <c:v>2000</c:v>
                </c:pt>
              </c:numCache>
            </c:numRef>
          </c:val>
          <c:extLst>
            <c:ext xmlns:c16="http://schemas.microsoft.com/office/drawing/2014/chart" uri="{C3380CC4-5D6E-409C-BE32-E72D297353CC}">
              <c16:uniqueId val="{00000001-5D68-9F44-85C2-08E9D9F3F090}"/>
            </c:ext>
          </c:extLst>
        </c:ser>
        <c:ser>
          <c:idx val="2"/>
          <c:order val="2"/>
          <c:tx>
            <c:strRef>
              <c:f>'Updated pivot Oct 20'!$A$193</c:f>
              <c:strCache>
                <c:ptCount val="1"/>
                <c:pt idx="0">
                  <c:v>Coal - Project</c:v>
                </c:pt>
              </c:strCache>
            </c:strRef>
          </c:tx>
          <c:spPr>
            <a:solidFill>
              <a:schemeClr val="bg1">
                <a:lumMod val="65000"/>
              </a:schemeClr>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20'!$B$193:$I$193</c:f>
              <c:numCache>
                <c:formatCode>General</c:formatCode>
                <c:ptCount val="8"/>
                <c:pt idx="0">
                  <c:v>175.5</c:v>
                </c:pt>
                <c:pt idx="1">
                  <c:v>30</c:v>
                </c:pt>
              </c:numCache>
            </c:numRef>
          </c:val>
          <c:extLst>
            <c:ext xmlns:c16="http://schemas.microsoft.com/office/drawing/2014/chart" uri="{C3380CC4-5D6E-409C-BE32-E72D297353CC}">
              <c16:uniqueId val="{00000002-5D68-9F44-85C2-08E9D9F3F090}"/>
            </c:ext>
          </c:extLst>
        </c:ser>
        <c:ser>
          <c:idx val="7"/>
          <c:order val="3"/>
          <c:tx>
            <c:strRef>
              <c:f>'Updated pivot Oct 20'!$A$198</c:f>
              <c:strCache>
                <c:ptCount val="1"/>
                <c:pt idx="0">
                  <c:v>Wind - Operational</c:v>
                </c:pt>
              </c:strCache>
            </c:strRef>
          </c:tx>
          <c:spPr>
            <a:solidFill>
              <a:srgbClr val="677E36"/>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20'!$B$198:$I$198</c:f>
              <c:numCache>
                <c:formatCode>General</c:formatCode>
                <c:ptCount val="8"/>
                <c:pt idx="2">
                  <c:v>445</c:v>
                </c:pt>
                <c:pt idx="5">
                  <c:v>742</c:v>
                </c:pt>
                <c:pt idx="6">
                  <c:v>313.2</c:v>
                </c:pt>
              </c:numCache>
            </c:numRef>
          </c:val>
          <c:extLst>
            <c:ext xmlns:c16="http://schemas.microsoft.com/office/drawing/2014/chart" uri="{C3380CC4-5D6E-409C-BE32-E72D297353CC}">
              <c16:uniqueId val="{00000003-5D68-9F44-85C2-08E9D9F3F090}"/>
            </c:ext>
          </c:extLst>
        </c:ser>
        <c:ser>
          <c:idx val="6"/>
          <c:order val="4"/>
          <c:tx>
            <c:strRef>
              <c:f>'Updated pivot Oct 20'!$A$197</c:f>
              <c:strCache>
                <c:ptCount val="1"/>
                <c:pt idx="0">
                  <c:v>Wind - Construction</c:v>
                </c:pt>
              </c:strCache>
            </c:strRef>
          </c:tx>
          <c:spPr>
            <a:solidFill>
              <a:srgbClr val="84A245"/>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20'!$B$197:$I$197</c:f>
              <c:numCache>
                <c:formatCode>General</c:formatCode>
                <c:ptCount val="8"/>
                <c:pt idx="1">
                  <c:v>135</c:v>
                </c:pt>
                <c:pt idx="4">
                  <c:v>243.8</c:v>
                </c:pt>
                <c:pt idx="5">
                  <c:v>335.3</c:v>
                </c:pt>
              </c:numCache>
            </c:numRef>
          </c:val>
          <c:extLst>
            <c:ext xmlns:c16="http://schemas.microsoft.com/office/drawing/2014/chart" uri="{C3380CC4-5D6E-409C-BE32-E72D297353CC}">
              <c16:uniqueId val="{00000004-5D68-9F44-85C2-08E9D9F3F090}"/>
            </c:ext>
          </c:extLst>
        </c:ser>
        <c:ser>
          <c:idx val="8"/>
          <c:order val="5"/>
          <c:tx>
            <c:strRef>
              <c:f>'Updated pivot Oct 20'!$A$199</c:f>
              <c:strCache>
                <c:ptCount val="1"/>
                <c:pt idx="0">
                  <c:v>Wind - Project</c:v>
                </c:pt>
              </c:strCache>
            </c:strRef>
          </c:tx>
          <c:spPr>
            <a:solidFill>
              <a:srgbClr val="AACD65"/>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20'!$B$199:$I$199</c:f>
              <c:numCache>
                <c:formatCode>General</c:formatCode>
                <c:ptCount val="8"/>
                <c:pt idx="0">
                  <c:v>912</c:v>
                </c:pt>
                <c:pt idx="1">
                  <c:v>2990.6</c:v>
                </c:pt>
                <c:pt idx="2">
                  <c:v>1434</c:v>
                </c:pt>
                <c:pt idx="4">
                  <c:v>200</c:v>
                </c:pt>
                <c:pt idx="5">
                  <c:v>1412.5</c:v>
                </c:pt>
              </c:numCache>
            </c:numRef>
          </c:val>
          <c:extLst>
            <c:ext xmlns:c16="http://schemas.microsoft.com/office/drawing/2014/chart" uri="{C3380CC4-5D6E-409C-BE32-E72D297353CC}">
              <c16:uniqueId val="{00000005-5D68-9F44-85C2-08E9D9F3F090}"/>
            </c:ext>
          </c:extLst>
        </c:ser>
        <c:ser>
          <c:idx val="4"/>
          <c:order val="6"/>
          <c:tx>
            <c:strRef>
              <c:f>'Updated pivot Oct 20'!$A$195</c:f>
              <c:strCache>
                <c:ptCount val="1"/>
                <c:pt idx="0">
                  <c:v>Solar - Operational</c:v>
                </c:pt>
              </c:strCache>
            </c:strRef>
          </c:tx>
          <c:spPr>
            <a:solidFill>
              <a:srgbClr val="FFC000"/>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20'!$B$195:$I$195</c:f>
              <c:numCache>
                <c:formatCode>General</c:formatCode>
                <c:ptCount val="8"/>
                <c:pt idx="1">
                  <c:v>330</c:v>
                </c:pt>
                <c:pt idx="2">
                  <c:v>76</c:v>
                </c:pt>
                <c:pt idx="3">
                  <c:v>350.03</c:v>
                </c:pt>
                <c:pt idx="5">
                  <c:v>10</c:v>
                </c:pt>
                <c:pt idx="6">
                  <c:v>53</c:v>
                </c:pt>
              </c:numCache>
            </c:numRef>
          </c:val>
          <c:extLst>
            <c:ext xmlns:c16="http://schemas.microsoft.com/office/drawing/2014/chart" uri="{C3380CC4-5D6E-409C-BE32-E72D297353CC}">
              <c16:uniqueId val="{00000006-5D68-9F44-85C2-08E9D9F3F090}"/>
            </c:ext>
          </c:extLst>
        </c:ser>
        <c:ser>
          <c:idx val="3"/>
          <c:order val="7"/>
          <c:tx>
            <c:strRef>
              <c:f>'Updated pivot Oct 20'!$A$194</c:f>
              <c:strCache>
                <c:ptCount val="1"/>
                <c:pt idx="0">
                  <c:v>Solar - Construction</c:v>
                </c:pt>
              </c:strCache>
            </c:strRef>
          </c:tx>
          <c:spPr>
            <a:solidFill>
              <a:srgbClr val="FFE51C"/>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20'!$B$194:$I$194</c:f>
              <c:numCache>
                <c:formatCode>General</c:formatCode>
                <c:ptCount val="8"/>
                <c:pt idx="1">
                  <c:v>380.9</c:v>
                </c:pt>
                <c:pt idx="3">
                  <c:v>824</c:v>
                </c:pt>
              </c:numCache>
            </c:numRef>
          </c:val>
          <c:extLst>
            <c:ext xmlns:c16="http://schemas.microsoft.com/office/drawing/2014/chart" uri="{C3380CC4-5D6E-409C-BE32-E72D297353CC}">
              <c16:uniqueId val="{00000007-5D68-9F44-85C2-08E9D9F3F090}"/>
            </c:ext>
          </c:extLst>
        </c:ser>
        <c:ser>
          <c:idx val="5"/>
          <c:order val="8"/>
          <c:tx>
            <c:strRef>
              <c:f>'Updated pivot Oct 20'!$A$196</c:f>
              <c:strCache>
                <c:ptCount val="1"/>
                <c:pt idx="0">
                  <c:v>Solar - Project</c:v>
                </c:pt>
              </c:strCache>
            </c:strRef>
          </c:tx>
          <c:spPr>
            <a:solidFill>
              <a:srgbClr val="FFFD7C"/>
            </a:solidFill>
            <a:ln>
              <a:noFill/>
            </a:ln>
            <a:effectLst/>
          </c:spPr>
          <c:invertIfNegative val="0"/>
          <c:cat>
            <c:strRef>
              <c:f>'Updated pivot Oct 20'!$B$190:$I$190</c:f>
              <c:strCache>
                <c:ptCount val="8"/>
                <c:pt idx="0">
                  <c:v>Hunter</c:v>
                </c:pt>
                <c:pt idx="1">
                  <c:v>Central West</c:v>
                </c:pt>
                <c:pt idx="2">
                  <c:v>Northern Inland</c:v>
                </c:pt>
                <c:pt idx="3">
                  <c:v>Riverina</c:v>
                </c:pt>
                <c:pt idx="4">
                  <c:v>Southeast and Tablelands</c:v>
                </c:pt>
                <c:pt idx="5">
                  <c:v>Southern Inland</c:v>
                </c:pt>
                <c:pt idx="6">
                  <c:v>Far West</c:v>
                </c:pt>
                <c:pt idx="7">
                  <c:v>Central Coast</c:v>
                </c:pt>
              </c:strCache>
            </c:strRef>
          </c:cat>
          <c:val>
            <c:numRef>
              <c:f>'Updated pivot Oct 20'!$B$196:$I$196</c:f>
              <c:numCache>
                <c:formatCode>General</c:formatCode>
                <c:ptCount val="8"/>
                <c:pt idx="0">
                  <c:v>165</c:v>
                </c:pt>
                <c:pt idx="1">
                  <c:v>1855</c:v>
                </c:pt>
                <c:pt idx="2">
                  <c:v>4695</c:v>
                </c:pt>
                <c:pt idx="3">
                  <c:v>2832</c:v>
                </c:pt>
                <c:pt idx="4">
                  <c:v>2210</c:v>
                </c:pt>
                <c:pt idx="6">
                  <c:v>685</c:v>
                </c:pt>
                <c:pt idx="7">
                  <c:v>62</c:v>
                </c:pt>
              </c:numCache>
            </c:numRef>
          </c:val>
          <c:extLst>
            <c:ext xmlns:c16="http://schemas.microsoft.com/office/drawing/2014/chart" uri="{C3380CC4-5D6E-409C-BE32-E72D297353CC}">
              <c16:uniqueId val="{00000008-5D68-9F44-85C2-08E9D9F3F090}"/>
            </c:ext>
          </c:extLst>
        </c:ser>
        <c:dLbls>
          <c:showLegendKey val="0"/>
          <c:showVal val="0"/>
          <c:showCatName val="0"/>
          <c:showSerName val="0"/>
          <c:showPercent val="0"/>
          <c:showBubbleSize val="0"/>
        </c:dLbls>
        <c:gapWidth val="150"/>
        <c:overlap val="100"/>
        <c:axId val="1598668224"/>
        <c:axId val="1598696928"/>
      </c:barChart>
      <c:catAx>
        <c:axId val="1598668224"/>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MW</a:t>
                </a:r>
              </a:p>
            </c:rich>
          </c:tx>
          <c:layout>
            <c:manualLayout>
              <c:xMode val="edge"/>
              <c:yMode val="edge"/>
              <c:x val="1.0367675933999374E-2"/>
              <c:y val="0.756403754615418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n-US"/>
          </a:p>
        </c:txPr>
        <c:crossAx val="1598696928"/>
        <c:crosses val="autoZero"/>
        <c:auto val="1"/>
        <c:lblAlgn val="ctr"/>
        <c:lblOffset val="100"/>
        <c:noMultiLvlLbl val="0"/>
      </c:catAx>
      <c:valAx>
        <c:axId val="159869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8668224"/>
        <c:crosses val="autoZero"/>
        <c:crossBetween val="between"/>
      </c:valAx>
      <c:spPr>
        <a:noFill/>
        <a:ln>
          <a:noFill/>
        </a:ln>
        <a:effectLst/>
      </c:spPr>
    </c:plotArea>
    <c:legend>
      <c:legendPos val="r"/>
      <c:layout>
        <c:manualLayout>
          <c:xMode val="edge"/>
          <c:yMode val="edge"/>
          <c:x val="0.79199136720336005"/>
          <c:y val="0.11377221915057226"/>
          <c:w val="0.20536635390636052"/>
          <c:h val="0.6006501305980821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0.62976</cdr:x>
      <cdr:y>0.79545</cdr:y>
    </cdr:from>
    <cdr:to>
      <cdr:x>0.75433</cdr:x>
      <cdr:y>1</cdr:y>
    </cdr:to>
    <cdr:sp macro="" textlink="">
      <cdr:nvSpPr>
        <cdr:cNvPr id="2" name="TextBox 1">
          <a:extLst xmlns:a="http://schemas.openxmlformats.org/drawingml/2006/main">
            <a:ext uri="{FF2B5EF4-FFF2-40B4-BE49-F238E27FC236}">
              <a16:creationId xmlns:a16="http://schemas.microsoft.com/office/drawing/2014/main" id="{4E330F7F-E6E0-504B-BC9F-223B31DA041C}"/>
            </a:ext>
          </a:extLst>
        </cdr:cNvPr>
        <cdr:cNvSpPr txBox="1"/>
      </cdr:nvSpPr>
      <cdr:spPr>
        <a:xfrm xmlns:a="http://schemas.openxmlformats.org/drawingml/2006/main">
          <a:off x="4622800" y="3556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0.1581</cdr:x>
      <cdr:y>0.94886</cdr:y>
    </cdr:from>
    <cdr:to>
      <cdr:x>0.60793</cdr:x>
      <cdr:y>1</cdr:y>
    </cdr:to>
    <cdr:sp macro="" textlink="">
      <cdr:nvSpPr>
        <cdr:cNvPr id="3" name="TextBox 2">
          <a:extLst xmlns:a="http://schemas.openxmlformats.org/drawingml/2006/main">
            <a:ext uri="{FF2B5EF4-FFF2-40B4-BE49-F238E27FC236}">
              <a16:creationId xmlns:a16="http://schemas.microsoft.com/office/drawing/2014/main" id="{BD08F8D6-E4DE-CE4A-BE8F-88A076184811}"/>
            </a:ext>
          </a:extLst>
        </cdr:cNvPr>
        <cdr:cNvSpPr txBox="1"/>
      </cdr:nvSpPr>
      <cdr:spPr>
        <a:xfrm xmlns:a="http://schemas.openxmlformats.org/drawingml/2006/main">
          <a:off x="905534" y="3723009"/>
          <a:ext cx="2576492" cy="20065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800" dirty="0">
              <a:solidFill>
                <a:schemeClr val="tx1">
                  <a:lumMod val="65000"/>
                  <a:lumOff val="35000"/>
                </a:schemeClr>
              </a:solidFill>
            </a:rPr>
            <a:t>Data from</a:t>
          </a:r>
          <a:r>
            <a:rPr lang="en-US" sz="800" baseline="0" dirty="0">
              <a:solidFill>
                <a:schemeClr val="tx1">
                  <a:lumMod val="65000"/>
                  <a:lumOff val="35000"/>
                </a:schemeClr>
              </a:solidFill>
            </a:rPr>
            <a:t> NSW Government Major Projects website October 2020, AEMO generation database July 2020 </a:t>
          </a:r>
          <a:endParaRPr lang="en-US" sz="800" dirty="0">
            <a:solidFill>
              <a:schemeClr val="tx1">
                <a:lumMod val="65000"/>
                <a:lumOff val="35000"/>
              </a:schemeClr>
            </a:solidFill>
          </a:endParaRPr>
        </a:p>
        <a:p xmlns:a="http://schemas.openxmlformats.org/drawingml/2006/main">
          <a:endParaRPr lang="en-US" sz="800" dirty="0">
            <a:solidFill>
              <a:schemeClr val="tx1">
                <a:lumMod val="65000"/>
                <a:lumOff val="3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0.21915</cdr:x>
      <cdr:y>0.94209</cdr:y>
    </cdr:from>
    <cdr:to>
      <cdr:x>0.57035</cdr:x>
      <cdr:y>0.97221</cdr:y>
    </cdr:to>
    <cdr:sp macro="" textlink="">
      <cdr:nvSpPr>
        <cdr:cNvPr id="2" name="TextBox 1">
          <a:extLst xmlns:a="http://schemas.openxmlformats.org/drawingml/2006/main">
            <a:ext uri="{FF2B5EF4-FFF2-40B4-BE49-F238E27FC236}">
              <a16:creationId xmlns:a16="http://schemas.microsoft.com/office/drawing/2014/main" id="{C30279F5-5814-B74A-BEE0-37DFDC324B2F}"/>
            </a:ext>
          </a:extLst>
        </cdr:cNvPr>
        <cdr:cNvSpPr txBox="1"/>
      </cdr:nvSpPr>
      <cdr:spPr>
        <a:xfrm xmlns:a="http://schemas.openxmlformats.org/drawingml/2006/main">
          <a:off x="1302521" y="2716557"/>
          <a:ext cx="2087393" cy="86852"/>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800">
              <a:solidFill>
                <a:schemeClr val="tx1">
                  <a:lumMod val="65000"/>
                  <a:lumOff val="35000"/>
                </a:schemeClr>
              </a:solidFill>
            </a:rPr>
            <a:t>Data from</a:t>
          </a:r>
          <a:r>
            <a:rPr lang="en-US" sz="800" baseline="0">
              <a:solidFill>
                <a:schemeClr val="tx1">
                  <a:lumMod val="65000"/>
                  <a:lumOff val="35000"/>
                </a:schemeClr>
              </a:solidFill>
            </a:rPr>
            <a:t> NSW Government Major Projects website October 2020, AEMO generation database July </a:t>
          </a:r>
          <a:r>
            <a:rPr lang="en-US" sz="700" baseline="0">
              <a:solidFill>
                <a:schemeClr val="tx1">
                  <a:lumMod val="65000"/>
                  <a:lumOff val="35000"/>
                </a:schemeClr>
              </a:solidFill>
            </a:rPr>
            <a:t>2020</a:t>
          </a:r>
          <a:r>
            <a:rPr lang="en-US" sz="800" baseline="0">
              <a:solidFill>
                <a:schemeClr val="tx1">
                  <a:lumMod val="65000"/>
                  <a:lumOff val="35000"/>
                </a:schemeClr>
              </a:solidFill>
            </a:rPr>
            <a:t> </a:t>
          </a:r>
          <a:endParaRPr lang="en-US" sz="800">
            <a:solidFill>
              <a:schemeClr val="tx1">
                <a:lumMod val="65000"/>
                <a:lumOff val="35000"/>
              </a:schemeClr>
            </a:solidFill>
          </a:endParaRPr>
        </a:p>
        <a:p xmlns:a="http://schemas.openxmlformats.org/drawingml/2006/main">
          <a:endParaRPr lang="en-US" sz="800">
            <a:solidFill>
              <a:schemeClr val="tx1">
                <a:lumMod val="65000"/>
                <a:lumOff val="3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9/06/2022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9/06/2022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A29E61-899D-4DEC-B2DA-C928176A27CF}" type="slidenum">
              <a:rPr lang="en-AU" smtClean="0"/>
              <a:t>1</a:t>
            </a:fld>
            <a:endParaRPr lang="en-AU"/>
          </a:p>
        </p:txBody>
      </p:sp>
    </p:spTree>
    <p:extLst>
      <p:ext uri="{BB962C8B-B14F-4D97-AF65-F5344CB8AC3E}">
        <p14:creationId xmlns:p14="http://schemas.microsoft.com/office/powerpoint/2010/main" val="90313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26</a:t>
            </a:fld>
            <a:endParaRPr lang="en-AU"/>
          </a:p>
        </p:txBody>
      </p:sp>
    </p:spTree>
    <p:extLst>
      <p:ext uri="{BB962C8B-B14F-4D97-AF65-F5344CB8AC3E}">
        <p14:creationId xmlns:p14="http://schemas.microsoft.com/office/powerpoint/2010/main" val="135598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27</a:t>
            </a:fld>
            <a:endParaRPr lang="en-AU"/>
          </a:p>
        </p:txBody>
      </p:sp>
    </p:spTree>
    <p:extLst>
      <p:ext uri="{BB962C8B-B14F-4D97-AF65-F5344CB8AC3E}">
        <p14:creationId xmlns:p14="http://schemas.microsoft.com/office/powerpoint/2010/main" val="1243165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28</a:t>
            </a:fld>
            <a:endParaRPr lang="en-AU"/>
          </a:p>
        </p:txBody>
      </p:sp>
    </p:spTree>
    <p:extLst>
      <p:ext uri="{BB962C8B-B14F-4D97-AF65-F5344CB8AC3E}">
        <p14:creationId xmlns:p14="http://schemas.microsoft.com/office/powerpoint/2010/main" val="204921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29</a:t>
            </a:fld>
            <a:endParaRPr lang="en-AU"/>
          </a:p>
        </p:txBody>
      </p:sp>
    </p:spTree>
    <p:extLst>
      <p:ext uri="{BB962C8B-B14F-4D97-AF65-F5344CB8AC3E}">
        <p14:creationId xmlns:p14="http://schemas.microsoft.com/office/powerpoint/2010/main" val="56630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33</a:t>
            </a:fld>
            <a:endParaRPr lang="en-AU"/>
          </a:p>
        </p:txBody>
      </p:sp>
    </p:spTree>
    <p:extLst>
      <p:ext uri="{BB962C8B-B14F-4D97-AF65-F5344CB8AC3E}">
        <p14:creationId xmlns:p14="http://schemas.microsoft.com/office/powerpoint/2010/main" val="311462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ENERGIA International Network on Gender and Sustainable Energy</a:t>
            </a:r>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35</a:t>
            </a:fld>
            <a:endParaRPr lang="en-AU"/>
          </a:p>
        </p:txBody>
      </p:sp>
    </p:spTree>
    <p:extLst>
      <p:ext uri="{BB962C8B-B14F-4D97-AF65-F5344CB8AC3E}">
        <p14:creationId xmlns:p14="http://schemas.microsoft.com/office/powerpoint/2010/main" val="839485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40</a:t>
            </a:fld>
            <a:endParaRPr lang="en-AU"/>
          </a:p>
        </p:txBody>
      </p:sp>
    </p:spTree>
    <p:extLst>
      <p:ext uri="{BB962C8B-B14F-4D97-AF65-F5344CB8AC3E}">
        <p14:creationId xmlns:p14="http://schemas.microsoft.com/office/powerpoint/2010/main" val="3650384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42</a:t>
            </a:fld>
            <a:endParaRPr lang="en-AU"/>
          </a:p>
        </p:txBody>
      </p:sp>
    </p:spTree>
    <p:extLst>
      <p:ext uri="{BB962C8B-B14F-4D97-AF65-F5344CB8AC3E}">
        <p14:creationId xmlns:p14="http://schemas.microsoft.com/office/powerpoint/2010/main" val="1216615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43</a:t>
            </a:fld>
            <a:endParaRPr lang="en-AU"/>
          </a:p>
        </p:txBody>
      </p:sp>
    </p:spTree>
    <p:extLst>
      <p:ext uri="{BB962C8B-B14F-4D97-AF65-F5344CB8AC3E}">
        <p14:creationId xmlns:p14="http://schemas.microsoft.com/office/powerpoint/2010/main" val="1974321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44</a:t>
            </a:fld>
            <a:endParaRPr lang="en-AU"/>
          </a:p>
        </p:txBody>
      </p:sp>
    </p:spTree>
    <p:extLst>
      <p:ext uri="{BB962C8B-B14F-4D97-AF65-F5344CB8AC3E}">
        <p14:creationId xmlns:p14="http://schemas.microsoft.com/office/powerpoint/2010/main" val="137060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2088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46</a:t>
            </a:fld>
            <a:endParaRPr lang="en-AU"/>
          </a:p>
        </p:txBody>
      </p:sp>
    </p:spTree>
    <p:extLst>
      <p:ext uri="{BB962C8B-B14F-4D97-AF65-F5344CB8AC3E}">
        <p14:creationId xmlns:p14="http://schemas.microsoft.com/office/powerpoint/2010/main" val="2956374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cap="none" dirty="0"/>
              <a:t>1. Industrial change, and therefore work, is at the centre of the social transition</a:t>
            </a:r>
            <a:br>
              <a:rPr lang="en-AU" sz="1200" cap="none" dirty="0"/>
            </a:br>
            <a:r>
              <a:rPr lang="en-AU" sz="1200" cap="none" dirty="0"/>
              <a:t/>
            </a:r>
            <a:br>
              <a:rPr lang="en-AU" sz="1200" cap="none" dirty="0"/>
            </a:br>
            <a:r>
              <a:rPr lang="en-AU" sz="1200" cap="none" dirty="0"/>
              <a:t>2. Renewable energy (RE) is a rural spatial shift</a:t>
            </a:r>
            <a:br>
              <a:rPr lang="en-AU" sz="1200" cap="none" dirty="0"/>
            </a:br>
            <a:r>
              <a:rPr lang="en-AU" sz="1200" cap="none" dirty="0"/>
              <a:t/>
            </a:r>
            <a:br>
              <a:rPr lang="en-AU" sz="1200" cap="none" dirty="0"/>
            </a:br>
            <a:r>
              <a:rPr lang="en-AU" sz="1200" cap="none" dirty="0"/>
              <a:t>3. Fossil fuel workforces are concerned about livelihoods and future</a:t>
            </a:r>
            <a:br>
              <a:rPr lang="en-AU" sz="1200" cap="none" dirty="0"/>
            </a:br>
            <a:r>
              <a:rPr lang="en-AU" sz="1200" cap="none" dirty="0"/>
              <a:t/>
            </a:r>
            <a:br>
              <a:rPr lang="en-AU" sz="1200" cap="none" dirty="0"/>
            </a:br>
            <a:r>
              <a:rPr lang="en-AU" sz="1200" cap="none" dirty="0"/>
              <a:t>4. Policies for decent green work should be broad.</a:t>
            </a:r>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51</a:t>
            </a:fld>
            <a:endParaRPr lang="en-AU"/>
          </a:p>
        </p:txBody>
      </p:sp>
    </p:spTree>
    <p:extLst>
      <p:ext uri="{BB962C8B-B14F-4D97-AF65-F5344CB8AC3E}">
        <p14:creationId xmlns:p14="http://schemas.microsoft.com/office/powerpoint/2010/main" val="3182201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team, funded by Sydney </a:t>
            </a:r>
            <a:r>
              <a:rPr lang="en-US" dirty="0" err="1"/>
              <a:t>uni</a:t>
            </a:r>
            <a:r>
              <a:rPr lang="en-US" dirty="0"/>
              <a:t> and supported by TAI. About 8 months, February to September 2019. </a:t>
            </a:r>
          </a:p>
        </p:txBody>
      </p:sp>
      <p:sp>
        <p:nvSpPr>
          <p:cNvPr id="4" name="Slide Number Placeholder 3"/>
          <p:cNvSpPr>
            <a:spLocks noGrp="1"/>
          </p:cNvSpPr>
          <p:nvPr>
            <p:ph type="sldNum" sz="quarter" idx="5"/>
          </p:nvPr>
        </p:nvSpPr>
        <p:spPr/>
        <p:txBody>
          <a:bodyPr/>
          <a:lstStyle/>
          <a:p>
            <a:fld id="{4B0669B4-AFB2-F04D-9DD3-74D249815F99}" type="slidenum">
              <a:rPr lang="en-US" smtClean="0"/>
              <a:t>57</a:t>
            </a:fld>
            <a:endParaRPr lang="en-US"/>
          </a:p>
        </p:txBody>
      </p:sp>
    </p:spTree>
    <p:extLst>
      <p:ext uri="{BB962C8B-B14F-4D97-AF65-F5344CB8AC3E}">
        <p14:creationId xmlns:p14="http://schemas.microsoft.com/office/powerpoint/2010/main" val="93853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Scale and pace – it had the first large solar farm install from AGL in </a:t>
            </a:r>
            <a:r>
              <a:rPr lang="en-US" dirty="0" err="1"/>
              <a:t>Nyngan</a:t>
            </a:r>
            <a:r>
              <a:rPr lang="en-US" dirty="0"/>
              <a:t>. Couple</a:t>
            </a:r>
            <a:r>
              <a:rPr lang="en-US" baseline="0" dirty="0"/>
              <a:t> more sig solar farms in and around </a:t>
            </a:r>
            <a:r>
              <a:rPr lang="en-US" baseline="0" dirty="0" err="1"/>
              <a:t>Parkes</a:t>
            </a:r>
            <a:r>
              <a:rPr lang="en-US" baseline="0" dirty="0"/>
              <a:t>, </a:t>
            </a:r>
            <a:endParaRPr lang="en-US" dirty="0"/>
          </a:p>
        </p:txBody>
      </p:sp>
      <p:sp>
        <p:nvSpPr>
          <p:cNvPr id="4" name="Slide Number Placeholder 3"/>
          <p:cNvSpPr>
            <a:spLocks noGrp="1"/>
          </p:cNvSpPr>
          <p:nvPr>
            <p:ph type="sldNum" sz="quarter" idx="10"/>
          </p:nvPr>
        </p:nvSpPr>
        <p:spPr/>
        <p:txBody>
          <a:bodyPr/>
          <a:lstStyle/>
          <a:p>
            <a:fld id="{4B0669B4-AFB2-F04D-9DD3-74D249815F99}" type="slidenum">
              <a:rPr lang="en-US" smtClean="0"/>
              <a:t>59</a:t>
            </a:fld>
            <a:endParaRPr lang="en-US"/>
          </a:p>
        </p:txBody>
      </p:sp>
    </p:spTree>
    <p:extLst>
      <p:ext uri="{BB962C8B-B14F-4D97-AF65-F5344CB8AC3E}">
        <p14:creationId xmlns:p14="http://schemas.microsoft.com/office/powerpoint/2010/main" val="342585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Scale and pace – two established large scale wind farms</a:t>
            </a:r>
            <a:r>
              <a:rPr lang="en-US" baseline="0" dirty="0"/>
              <a:t> between </a:t>
            </a:r>
            <a:r>
              <a:rPr lang="en-US" baseline="0" dirty="0" err="1"/>
              <a:t>Inverell</a:t>
            </a:r>
            <a:r>
              <a:rPr lang="en-US" baseline="0" dirty="0"/>
              <a:t> and Glen Inness. Both have solar additions either in place or approved. One more significant turbine extension for </a:t>
            </a:r>
            <a:r>
              <a:rPr lang="en-US" baseline="0" dirty="0" err="1"/>
              <a:t>Whiterock</a:t>
            </a:r>
            <a:r>
              <a:rPr lang="en-US" baseline="0" dirty="0"/>
              <a:t>.</a:t>
            </a:r>
          </a:p>
          <a:p>
            <a:pPr marL="171450" indent="-171450">
              <a:buFont typeface="Arial"/>
              <a:buChar char="•"/>
            </a:pPr>
            <a:r>
              <a:rPr lang="en-US" baseline="0" dirty="0"/>
              <a:t>South of </a:t>
            </a:r>
            <a:r>
              <a:rPr lang="en-US" baseline="0" dirty="0" err="1"/>
              <a:t>Armidale</a:t>
            </a:r>
            <a:r>
              <a:rPr lang="en-US" baseline="0" dirty="0"/>
              <a:t>, NE of </a:t>
            </a:r>
            <a:r>
              <a:rPr lang="en-US" baseline="0" dirty="0" err="1"/>
              <a:t>Uralla</a:t>
            </a:r>
            <a:r>
              <a:rPr lang="en-US" baseline="0" dirty="0"/>
              <a:t>. One major solar farm project proposal for outside </a:t>
            </a:r>
            <a:r>
              <a:rPr lang="en-US" baseline="0" dirty="0" err="1"/>
              <a:t>Uralla</a:t>
            </a:r>
            <a:r>
              <a:rPr lang="en-US" baseline="0" dirty="0"/>
              <a:t> on Salisbury Plains. A sig solar farm proposal by </a:t>
            </a:r>
            <a:r>
              <a:rPr lang="en-US" baseline="0" dirty="0" err="1"/>
              <a:t>Neoen</a:t>
            </a:r>
            <a:r>
              <a:rPr lang="en-US" baseline="0" dirty="0"/>
              <a:t> cancelled </a:t>
            </a:r>
            <a:r>
              <a:rPr lang="en-US" baseline="0" dirty="0" err="1"/>
              <a:t>amided</a:t>
            </a:r>
            <a:r>
              <a:rPr lang="en-US" baseline="0" dirty="0"/>
              <a:t> community opposition in </a:t>
            </a:r>
            <a:r>
              <a:rPr lang="en-US" baseline="0" dirty="0" err="1"/>
              <a:t>Samaurez</a:t>
            </a:r>
            <a:r>
              <a:rPr lang="en-US" baseline="0" dirty="0"/>
              <a:t> nearby. Another contested wind and solar project near </a:t>
            </a:r>
            <a:r>
              <a:rPr lang="en-US" baseline="0" dirty="0" err="1"/>
              <a:t>Walcha</a:t>
            </a:r>
            <a:r>
              <a:rPr lang="en-US" baseline="0" dirty="0"/>
              <a:t>. A smaller solar farm developed by Chinese firm E of </a:t>
            </a:r>
            <a:r>
              <a:rPr lang="en-US" baseline="0" dirty="0" err="1"/>
              <a:t>Armidale</a:t>
            </a:r>
            <a:r>
              <a:rPr lang="en-US" baseline="0" dirty="0"/>
              <a:t>.</a:t>
            </a:r>
          </a:p>
          <a:p>
            <a:pPr marL="171450" indent="-171450">
              <a:buFont typeface="Arial"/>
              <a:buChar char="•"/>
            </a:pPr>
            <a:r>
              <a:rPr lang="en-US" baseline="0" dirty="0"/>
              <a:t>So – significant growth on the table.</a:t>
            </a:r>
          </a:p>
          <a:p>
            <a:pPr marL="171450" indent="-171450">
              <a:buFont typeface="Arial"/>
              <a:buChar char="•"/>
            </a:pPr>
            <a:endParaRPr lang="en-US" baseline="0" dirty="0"/>
          </a:p>
          <a:p>
            <a:pPr marL="171450" indent="-171450">
              <a:buFont typeface="Arial"/>
              <a:buChar char="•"/>
            </a:pPr>
            <a:r>
              <a:rPr lang="en-US" baseline="0" dirty="0"/>
              <a:t>Flow of benefits:</a:t>
            </a:r>
          </a:p>
          <a:p>
            <a:pPr marL="628650" lvl="1" indent="-171450">
              <a:buFont typeface="Arial"/>
              <a:buChar char="•"/>
            </a:pPr>
            <a:r>
              <a:rPr lang="en-US" baseline="0" dirty="0" err="1"/>
              <a:t>Sigifnicant</a:t>
            </a:r>
            <a:r>
              <a:rPr lang="en-US" baseline="0" dirty="0"/>
              <a:t> tensions over land use change. Particularly between </a:t>
            </a:r>
            <a:r>
              <a:rPr lang="en-US" baseline="0" dirty="0" err="1"/>
              <a:t>neighbours</a:t>
            </a:r>
            <a:r>
              <a:rPr lang="en-US" baseline="0" dirty="0"/>
              <a:t> and hosts of turbines. Our participants reported relatively less anxiety about the </a:t>
            </a:r>
            <a:r>
              <a:rPr lang="en-US" baseline="0" dirty="0" err="1"/>
              <a:t>cahnges</a:t>
            </a:r>
            <a:r>
              <a:rPr lang="en-US" baseline="0" dirty="0"/>
              <a:t> now infrastructure is there. But the process of development remains an issue for them. E.g. </a:t>
            </a:r>
            <a:r>
              <a:rPr lang="en-US" baseline="0" dirty="0" err="1"/>
              <a:t>consutlation</a:t>
            </a:r>
            <a:r>
              <a:rPr lang="en-US" baseline="0" dirty="0"/>
              <a:t>, agreements they were asked to sign, the limited </a:t>
            </a:r>
            <a:r>
              <a:rPr lang="en-US" baseline="0" dirty="0" err="1"/>
              <a:t>neighbour</a:t>
            </a:r>
            <a:r>
              <a:rPr lang="en-US" baseline="0" dirty="0"/>
              <a:t> payments, the light pollution, ongoing traffic impact for hosts as well. Heritage and </a:t>
            </a:r>
            <a:r>
              <a:rPr lang="en-US" baseline="0" dirty="0" err="1"/>
              <a:t>amentiy</a:t>
            </a:r>
            <a:r>
              <a:rPr lang="en-US" baseline="0" dirty="0"/>
              <a:t> issues.</a:t>
            </a:r>
          </a:p>
          <a:p>
            <a:pPr marL="628650" lvl="1" indent="-171450">
              <a:buFont typeface="Arial"/>
              <a:buChar char="•"/>
            </a:pPr>
            <a:r>
              <a:rPr lang="en-US" baseline="0" dirty="0"/>
              <a:t>Residents we spoke to through </a:t>
            </a:r>
            <a:r>
              <a:rPr lang="en-US" baseline="0" dirty="0" err="1"/>
              <a:t>Glenrac</a:t>
            </a:r>
            <a:r>
              <a:rPr lang="en-US" baseline="0" dirty="0"/>
              <a:t> were open to RE. Observed that the flow of benefits was relatively limited. </a:t>
            </a:r>
            <a:r>
              <a:rPr lang="en-US" baseline="0" dirty="0" err="1"/>
              <a:t>Doesn</a:t>
            </a:r>
            <a:r>
              <a:rPr lang="uk-UA" baseline="0" dirty="0"/>
              <a:t>’</a:t>
            </a:r>
            <a:r>
              <a:rPr lang="en-US" baseline="0" dirty="0"/>
              <a:t>t contribute to the productive base of the regional economy. But that’s not to say the community grant funding isn’t appreciated etc.</a:t>
            </a:r>
          </a:p>
          <a:p>
            <a:pPr marL="628650" lvl="1" indent="-171450">
              <a:buFont typeface="Arial"/>
              <a:buChar char="•"/>
            </a:pPr>
            <a:r>
              <a:rPr lang="en-US" baseline="0" dirty="0"/>
              <a:t>Local government officials and representatives on the whole have been concerned with the tradition changes related to roads, rates and rubbish. </a:t>
            </a:r>
            <a:endParaRPr lang="en-US" dirty="0"/>
          </a:p>
        </p:txBody>
      </p:sp>
      <p:sp>
        <p:nvSpPr>
          <p:cNvPr id="4" name="Slide Number Placeholder 3"/>
          <p:cNvSpPr>
            <a:spLocks noGrp="1"/>
          </p:cNvSpPr>
          <p:nvPr>
            <p:ph type="sldNum" sz="quarter" idx="10"/>
          </p:nvPr>
        </p:nvSpPr>
        <p:spPr/>
        <p:txBody>
          <a:bodyPr/>
          <a:lstStyle/>
          <a:p>
            <a:fld id="{4B0669B4-AFB2-F04D-9DD3-74D249815F99}" type="slidenum">
              <a:rPr lang="en-US" smtClean="0"/>
              <a:t>61</a:t>
            </a:fld>
            <a:endParaRPr lang="en-US"/>
          </a:p>
        </p:txBody>
      </p:sp>
    </p:spTree>
    <p:extLst>
      <p:ext uri="{BB962C8B-B14F-4D97-AF65-F5344CB8AC3E}">
        <p14:creationId xmlns:p14="http://schemas.microsoft.com/office/powerpoint/2010/main" val="202379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[renewable energy companies] are very keen to keep a good name in the community. The workers would fill their vehicles in town before they left, or they’d get local caterers, or they’d sponsor local activities, that sort of thing. </a:t>
            </a:r>
          </a:p>
          <a:p>
            <a:endParaRPr lang="en-US" dirty="0"/>
          </a:p>
          <a:p>
            <a:endParaRPr lang="en-US" dirty="0"/>
          </a:p>
          <a:p>
            <a:r>
              <a:rPr lang="en-AU" sz="1200" kern="1200" dirty="0">
                <a:solidFill>
                  <a:schemeClr val="tx1"/>
                </a:solidFill>
                <a:effectLst/>
                <a:latin typeface="+mn-lt"/>
                <a:ea typeface="+mn-ea"/>
                <a:cs typeface="+mn-cs"/>
              </a:rPr>
              <a:t>T]here are so many incredibly large deliveries passing through town that the state highway patrol has booked four rooms at the Central Motel for the duration of construction, according to hotel manager Wanda Kelly. Next door owner of the Great Central Hotel Tony Hills says the new wave of men in hi-vis has delivered a 10 per cent lift to his business (Brown 2017</a:t>
            </a:r>
            <a:r>
              <a:rPr lang="en-AU" dirty="0">
                <a:effectLst/>
              </a:rPr>
              <a:t> </a:t>
            </a:r>
          </a:p>
          <a:p>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encouraged local businesses to go out and gear up to for the new work. Some did, some just didn’t have the capacity to work in that larger business field. The local crane hire firm, they’ve bought additional plant and got a lot of work out of the project. They’ve continued to expand on the back of it and picked up other larger projects. </a:t>
            </a:r>
          </a:p>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63</a:t>
            </a:fld>
            <a:endParaRPr lang="en-AU"/>
          </a:p>
        </p:txBody>
      </p:sp>
    </p:spTree>
    <p:extLst>
      <p:ext uri="{BB962C8B-B14F-4D97-AF65-F5344CB8AC3E}">
        <p14:creationId xmlns:p14="http://schemas.microsoft.com/office/powerpoint/2010/main" val="94111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A29E61-899D-4DEC-B2DA-C928176A27C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694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67</a:t>
            </a:fld>
            <a:endParaRPr lang="en-AU"/>
          </a:p>
        </p:txBody>
      </p:sp>
    </p:spTree>
    <p:extLst>
      <p:ext uri="{BB962C8B-B14F-4D97-AF65-F5344CB8AC3E}">
        <p14:creationId xmlns:p14="http://schemas.microsoft.com/office/powerpoint/2010/main" val="350257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3</a:t>
            </a:fld>
            <a:endParaRPr lang="en-AU"/>
          </a:p>
        </p:txBody>
      </p:sp>
    </p:spTree>
    <p:extLst>
      <p:ext uri="{BB962C8B-B14F-4D97-AF65-F5344CB8AC3E}">
        <p14:creationId xmlns:p14="http://schemas.microsoft.com/office/powerpoint/2010/main" val="105049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C0C4B-8FDE-3D43-BA2C-CA3CA9407F69}" type="slidenum">
              <a:rPr lang="en-US" smtClean="0"/>
              <a:t>5</a:t>
            </a:fld>
            <a:endParaRPr lang="en-US"/>
          </a:p>
        </p:txBody>
      </p:sp>
    </p:spTree>
    <p:extLst>
      <p:ext uri="{BB962C8B-B14F-4D97-AF65-F5344CB8AC3E}">
        <p14:creationId xmlns:p14="http://schemas.microsoft.com/office/powerpoint/2010/main" val="301053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9</a:t>
            </a:fld>
            <a:endParaRPr lang="en-AU"/>
          </a:p>
        </p:txBody>
      </p:sp>
    </p:spTree>
    <p:extLst>
      <p:ext uri="{BB962C8B-B14F-4D97-AF65-F5344CB8AC3E}">
        <p14:creationId xmlns:p14="http://schemas.microsoft.com/office/powerpoint/2010/main" val="351795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12</a:t>
            </a:fld>
            <a:endParaRPr lang="en-AU"/>
          </a:p>
        </p:txBody>
      </p:sp>
    </p:spTree>
    <p:extLst>
      <p:ext uri="{BB962C8B-B14F-4D97-AF65-F5344CB8AC3E}">
        <p14:creationId xmlns:p14="http://schemas.microsoft.com/office/powerpoint/2010/main" val="404968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www.iea.org</a:t>
            </a:r>
            <a:r>
              <a:rPr lang="en-US" dirty="0"/>
              <a:t>/reports/coal-2020/prices-and-costs</a:t>
            </a:r>
          </a:p>
        </p:txBody>
      </p:sp>
      <p:sp>
        <p:nvSpPr>
          <p:cNvPr id="4" name="Slide Number Placeholder 3"/>
          <p:cNvSpPr>
            <a:spLocks noGrp="1"/>
          </p:cNvSpPr>
          <p:nvPr>
            <p:ph type="sldNum" sz="quarter" idx="5"/>
          </p:nvPr>
        </p:nvSpPr>
        <p:spPr/>
        <p:txBody>
          <a:bodyPr/>
          <a:lstStyle/>
          <a:p>
            <a:fld id="{10A29E61-899D-4DEC-B2DA-C928176A27CF}" type="slidenum">
              <a:rPr lang="en-AU" smtClean="0"/>
              <a:t>19</a:t>
            </a:fld>
            <a:endParaRPr lang="en-AU"/>
          </a:p>
        </p:txBody>
      </p:sp>
    </p:spTree>
    <p:extLst>
      <p:ext uri="{BB962C8B-B14F-4D97-AF65-F5344CB8AC3E}">
        <p14:creationId xmlns:p14="http://schemas.microsoft.com/office/powerpoint/2010/main" val="243851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www.etunational.asn.au</a:t>
            </a:r>
            <a:r>
              <a:rPr lang="en-US" dirty="0"/>
              <a:t>/</a:t>
            </a:r>
            <a:r>
              <a:rPr lang="en-US" dirty="0" err="1"/>
              <a:t>learning_the_lessons_of_good_and_bad_transitions</a:t>
            </a:r>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22</a:t>
            </a:fld>
            <a:endParaRPr lang="en-AU"/>
          </a:p>
        </p:txBody>
      </p:sp>
    </p:spTree>
    <p:extLst>
      <p:ext uri="{BB962C8B-B14F-4D97-AF65-F5344CB8AC3E}">
        <p14:creationId xmlns:p14="http://schemas.microsoft.com/office/powerpoint/2010/main" val="13650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29E61-899D-4DEC-B2DA-C928176A27CF}" type="slidenum">
              <a:rPr lang="en-AU" smtClean="0"/>
              <a:t>25</a:t>
            </a:fld>
            <a:endParaRPr lang="en-AU"/>
          </a:p>
        </p:txBody>
      </p:sp>
    </p:spTree>
    <p:extLst>
      <p:ext uri="{BB962C8B-B14F-4D97-AF65-F5344CB8AC3E}">
        <p14:creationId xmlns:p14="http://schemas.microsoft.com/office/powerpoint/2010/main" val="18889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425450" y="373063"/>
            <a:ext cx="6120000" cy="3960000"/>
          </a:xfrm>
        </p:spPr>
        <p:txBody>
          <a:bodyPr/>
          <a:lstStyle>
            <a:lvl1pPr>
              <a:lnSpc>
                <a:spcPct val="80000"/>
              </a:lnSpc>
              <a:spcBef>
                <a:spcPts val="0"/>
              </a:spcBef>
              <a:spcAft>
                <a:spcPts val="2835"/>
              </a:spcAft>
              <a:defRPr sz="6400" cap="all" baseline="0"/>
            </a:lvl1pPr>
            <a:lvl2pPr>
              <a:defRPr sz="1800">
                <a:solidFill>
                  <a:schemeClr val="accent1"/>
                </a:solidFill>
              </a:defRPr>
            </a:lvl2pPr>
          </a:lstStyle>
          <a:p>
            <a:pPr lvl="0"/>
            <a:r>
              <a:rPr lang="en-GB"/>
              <a:t>Click to edit Master text styles</a:t>
            </a:r>
          </a:p>
          <a:p>
            <a:pPr lvl="1"/>
            <a:r>
              <a:rPr lang="en-GB"/>
              <a:t>Second level</a:t>
            </a:r>
          </a:p>
        </p:txBody>
      </p:sp>
      <p:pic>
        <p:nvPicPr>
          <p:cNvPr id="11" name="Picture 10">
            <a:extLst>
              <a:ext uri="{FF2B5EF4-FFF2-40B4-BE49-F238E27FC236}">
                <a16:creationId xmlns:a16="http://schemas.microsoft.com/office/drawing/2014/main" id="{2ED46DD6-3FEF-4E8E-852D-6AB87C9AEE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400" y="0"/>
            <a:ext cx="1736846" cy="5143500"/>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rt copy">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76000"/>
          </a:xfrm>
        </p:spPr>
        <p:txBody>
          <a:bodyPr numCol="1" spcCol="180000">
            <a:noAutofit/>
          </a:bodyPr>
          <a:lstStyle>
            <a:lvl1pPr>
              <a:defRPr sz="1400">
                <a:solidFill>
                  <a:schemeClr val="accent1"/>
                </a:solidFill>
                <a:latin typeface="+mj-lt"/>
              </a:defRPr>
            </a:lvl1pPr>
            <a:lvl2pPr>
              <a:defRPr sz="1100"/>
            </a:lvl2pPr>
            <a:lvl3pPr marL="90000" indent="-90000">
              <a:defRPr sz="1100"/>
            </a:lvl3pPr>
            <a:lvl4pPr marL="180000" indent="-90000">
              <a:defRPr sz="1100"/>
            </a:lvl4pPr>
            <a:lvl5pPr marL="270000" indent="-90000">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D931932D-C811-4ADE-9CBC-C6F97F4734F5}"/>
              </a:ext>
            </a:extLst>
          </p:cNvPr>
          <p:cNvSpPr>
            <a:spLocks noGrp="1"/>
          </p:cNvSpPr>
          <p:nvPr>
            <p:ph type="body" sz="quarter" idx="13"/>
          </p:nvPr>
        </p:nvSpPr>
        <p:spPr>
          <a:xfrm>
            <a:off x="324000" y="324000"/>
            <a:ext cx="2520000" cy="3006725"/>
          </a:xfrm>
        </p:spPr>
        <p:txBody>
          <a:bodyPr/>
          <a:lstStyle>
            <a:lvl1pPr>
              <a:lnSpc>
                <a:spcPct val="80000"/>
              </a:lnSpc>
              <a:spcBef>
                <a:spcPts val="0"/>
              </a:spcBef>
              <a:spcAft>
                <a:spcPts val="1800"/>
              </a:spcAft>
              <a:defRPr sz="3600"/>
            </a:lvl1pPr>
            <a:lvl2pPr>
              <a:defRPr sz="1800">
                <a:solidFill>
                  <a:schemeClr val="tx1"/>
                </a:solidFill>
              </a:defRPr>
            </a:lvl2pPr>
            <a:lvl3pPr>
              <a:defRPr sz="3600"/>
            </a:lvl3pPr>
            <a:lvl4pPr>
              <a:defRPr sz="3600"/>
            </a:lvl4pPr>
            <a:lvl5pPr>
              <a:defRPr sz="3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30727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conten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40000"/>
          </a:xfrm>
        </p:spPr>
        <p:txBody>
          <a:bodyPr numCol="2" spcCol="180000">
            <a:noAutofit/>
          </a:bodyPr>
          <a:lstStyle>
            <a:lvl1pPr>
              <a:defRPr sz="8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B8587F0A-3EF9-46A9-A8FF-9715CF092942}"/>
              </a:ext>
            </a:extLst>
          </p:cNvPr>
          <p:cNvSpPr>
            <a:spLocks noGrp="1"/>
          </p:cNvSpPr>
          <p:nvPr>
            <p:ph type="body" sz="quarter" idx="13"/>
          </p:nvPr>
        </p:nvSpPr>
        <p:spPr>
          <a:xfrm>
            <a:off x="323850" y="324000"/>
            <a:ext cx="2520000" cy="4140000"/>
          </a:xfrm>
        </p:spPr>
        <p:txBody>
          <a:bodyPr/>
          <a:lstStyle>
            <a:lvl1pPr>
              <a:lnSpc>
                <a:spcPct val="80000"/>
              </a:lnSpc>
              <a:defRPr sz="3600">
                <a:solidFill>
                  <a:schemeClr val="accent1"/>
                </a:solidFill>
              </a:defRPr>
            </a:lvl1pPr>
            <a:lvl2pPr>
              <a:spcAft>
                <a:spcPts val="1200"/>
              </a:spcAft>
              <a:defRPr sz="1800">
                <a:solidFill>
                  <a:schemeClr val="tx1"/>
                </a:solidFill>
              </a:defRPr>
            </a:lvl2pPr>
            <a:lvl3pPr>
              <a:buNone/>
              <a:defRPr/>
            </a:lvl3pPr>
            <a:lvl4pPr marL="179388" indent="-179388">
              <a:buFont typeface="Arial" panose="020B0604020202020204" pitchFamily="34" charset="0"/>
              <a:buChar char="•"/>
              <a:defRPr/>
            </a:lvl4pPr>
            <a:lvl5pPr marL="357188" indent="-179388">
              <a:buFont typeface="Times New Roman" panose="02020603050405020304" pitchFamily="18"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44400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maller left, conten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40000"/>
          </a:xfrm>
        </p:spPr>
        <p:txBody>
          <a:bodyPr numCol="2" spcCol="180000">
            <a:noAutofit/>
          </a:bodyPr>
          <a:lstStyle>
            <a:lvl1pPr>
              <a:defRPr sz="8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B8587F0A-3EF9-46A9-A8FF-9715CF092942}"/>
              </a:ext>
            </a:extLst>
          </p:cNvPr>
          <p:cNvSpPr>
            <a:spLocks noGrp="1"/>
          </p:cNvSpPr>
          <p:nvPr>
            <p:ph type="body" sz="quarter" idx="13"/>
          </p:nvPr>
        </p:nvSpPr>
        <p:spPr>
          <a:xfrm>
            <a:off x="323850" y="324000"/>
            <a:ext cx="2520000" cy="4140000"/>
          </a:xfrm>
        </p:spPr>
        <p:txBody>
          <a:bodyPr/>
          <a:lstStyle>
            <a:lvl1pPr>
              <a:lnSpc>
                <a:spcPct val="80000"/>
              </a:lnSpc>
              <a:defRPr sz="3600">
                <a:solidFill>
                  <a:schemeClr val="tx1"/>
                </a:solidFill>
              </a:defRPr>
            </a:lvl1pPr>
            <a:lvl2pPr>
              <a:spcAft>
                <a:spcPts val="1200"/>
              </a:spcAft>
              <a:defRPr sz="1800">
                <a:solidFill>
                  <a:schemeClr val="accent1"/>
                </a:solidFill>
              </a:defRPr>
            </a:lvl2pPr>
            <a:lvl3pPr>
              <a:buNone/>
              <a:defRPr sz="800"/>
            </a:lvl3pPr>
            <a:lvl4pPr marL="179388" indent="-179388">
              <a:buFont typeface="Arial" panose="020B0604020202020204" pitchFamily="34" charset="0"/>
              <a:buChar char="•"/>
              <a:defRPr sz="800"/>
            </a:lvl4pPr>
            <a:lvl5pPr marL="357188" indent="-179388">
              <a:buFont typeface="Times New Roman" panose="02020603050405020304" pitchFamily="18" charset="0"/>
              <a:buChar char="–"/>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289970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p:nvPr>
        </p:nvSpPr>
        <p:spPr>
          <a:xfrm>
            <a:off x="323850" y="324000"/>
            <a:ext cx="8459788" cy="1512887"/>
          </a:xfrm>
        </p:spPr>
        <p:txBody>
          <a:bodyPr/>
          <a:lstStyle>
            <a:lvl1pPr>
              <a:lnSpc>
                <a:spcPct val="80000"/>
              </a:lnSpc>
              <a:defRPr sz="3600">
                <a:solidFill>
                  <a:schemeClr val="accent1"/>
                </a:solidFill>
              </a:defRPr>
            </a:lvl1pPr>
            <a:lvl2pPr>
              <a:defRPr sz="1800"/>
            </a:lvl2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imag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1800000"/>
            <a:ext cx="3600000" cy="2700000"/>
          </a:xfrm>
        </p:spPr>
        <p:txBody>
          <a:bodyPr/>
          <a:lstStyle>
            <a:lvl1pPr>
              <a:defRPr sz="1400"/>
            </a:lvl1pPr>
            <a:lvl2pPr>
              <a:defRPr sz="11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323850" y="324000"/>
            <a:ext cx="3600000" cy="1512887"/>
          </a:xfrm>
        </p:spPr>
        <p:txBody>
          <a:bodyPr/>
          <a:lstStyle>
            <a:lvl1pPr>
              <a:lnSpc>
                <a:spcPct val="80000"/>
              </a:lnSpc>
              <a:defRPr sz="3600">
                <a:solidFill>
                  <a:schemeClr val="accent1"/>
                </a:solidFill>
              </a:defRPr>
            </a:lvl1pPr>
            <a:lvl2pPr>
              <a:defRPr sz="1800"/>
            </a:lvl2pPr>
            <a:lvl3pPr>
              <a:buNone/>
              <a:defRPr/>
            </a:lvl3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AE17CBD4-5DAE-4848-BC50-36416D91C4AD}"/>
              </a:ext>
            </a:extLst>
          </p:cNvPr>
          <p:cNvCxnSpPr/>
          <p:nvPr userDrawn="1"/>
        </p:nvCxnSpPr>
        <p:spPr>
          <a:xfrm>
            <a:off x="4572000" y="324000"/>
            <a:ext cx="0" cy="410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5256000" y="323850"/>
            <a:ext cx="3528000" cy="4104000"/>
          </a:xfrm>
        </p:spPr>
        <p:txBody>
          <a:bodyPr/>
          <a:lstStyle/>
          <a:p>
            <a:r>
              <a:rPr lang="en-GB"/>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5112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2309347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text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0150" y="1080000"/>
            <a:ext cx="3600000" cy="3347538"/>
          </a:xfrm>
        </p:spPr>
        <p:txBody>
          <a:bodyPr/>
          <a:lstStyle>
            <a:lvl1pPr>
              <a:defRPr sz="1400"/>
            </a:lvl1pPr>
            <a:lvl2pPr>
              <a:defRPr sz="11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220000" y="324000"/>
            <a:ext cx="3600000" cy="1512887"/>
          </a:xfrm>
        </p:spPr>
        <p:txBody>
          <a:bodyPr/>
          <a:lstStyle>
            <a:lvl1pPr>
              <a:lnSpc>
                <a:spcPct val="80000"/>
              </a:lnSpc>
              <a:defRPr sz="3600">
                <a:solidFill>
                  <a:schemeClr val="tx1"/>
                </a:solidFill>
              </a:defRPr>
            </a:lvl1pPr>
            <a:lvl2pPr>
              <a:defRPr sz="1800">
                <a:solidFill>
                  <a:schemeClr val="accent1"/>
                </a:solidFill>
              </a:defRPr>
            </a:lvl2pPr>
            <a:lvl3pPr>
              <a:buNone/>
              <a:defRPr/>
            </a:lvl3pPr>
          </a:lstStyle>
          <a:p>
            <a:pPr lvl="0"/>
            <a:r>
              <a:rPr lang="en-GB"/>
              <a:t>Click to edit Master text styles</a:t>
            </a:r>
          </a:p>
          <a:p>
            <a:pPr lvl="1"/>
            <a:r>
              <a:rPr lang="en-GB"/>
              <a:t>Second level</a:t>
            </a:r>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cxnSp>
        <p:nvCxnSpPr>
          <p:cNvPr id="12" name="Straight Connector 11">
            <a:extLst>
              <a:ext uri="{FF2B5EF4-FFF2-40B4-BE49-F238E27FC236}">
                <a16:creationId xmlns:a16="http://schemas.microsoft.com/office/drawing/2014/main" id="{AE17CBD4-5DAE-4848-BC50-36416D91C4AD}"/>
              </a:ext>
            </a:extLst>
          </p:cNvPr>
          <p:cNvCxnSpPr/>
          <p:nvPr userDrawn="1"/>
        </p:nvCxnSpPr>
        <p:spPr>
          <a:xfrm>
            <a:off x="4572000" y="324000"/>
            <a:ext cx="0" cy="4104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24000" y="323850"/>
            <a:ext cx="3528000" cy="4104000"/>
          </a:xfrm>
        </p:spPr>
        <p:txBody>
          <a:bodyPr/>
          <a:lstStyle/>
          <a:p>
            <a:r>
              <a:rPr lang="en-GB"/>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396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30022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large image righ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132000" y="323850"/>
            <a:ext cx="5652000" cy="4104000"/>
          </a:xfrm>
        </p:spPr>
        <p:txBody>
          <a:bodyPr/>
          <a:lstStyle/>
          <a:p>
            <a:r>
              <a:rPr lang="en-GB"/>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2952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3" name="Text Placeholder 3">
            <a:extLst>
              <a:ext uri="{FF2B5EF4-FFF2-40B4-BE49-F238E27FC236}">
                <a16:creationId xmlns:a16="http://schemas.microsoft.com/office/drawing/2014/main" id="{86B4478A-1BDA-4472-A289-4B0C4E795994}"/>
              </a:ext>
            </a:extLst>
          </p:cNvPr>
          <p:cNvSpPr>
            <a:spLocks noGrp="1"/>
          </p:cNvSpPr>
          <p:nvPr>
            <p:ph type="body" sz="quarter" idx="13"/>
          </p:nvPr>
        </p:nvSpPr>
        <p:spPr>
          <a:xfrm>
            <a:off x="323850" y="324000"/>
            <a:ext cx="2160000" cy="4140000"/>
          </a:xfrm>
        </p:spPr>
        <p:txBody>
          <a:bodyPr/>
          <a:lstStyle>
            <a:lvl1pPr>
              <a:lnSpc>
                <a:spcPct val="80000"/>
              </a:lnSpc>
              <a:defRPr sz="3600">
                <a:solidFill>
                  <a:schemeClr val="tx1"/>
                </a:solidFill>
              </a:defRPr>
            </a:lvl1pPr>
            <a:lvl2pPr>
              <a:spcAft>
                <a:spcPts val="1200"/>
              </a:spcAft>
              <a:defRPr sz="1800">
                <a:solidFill>
                  <a:schemeClr val="accent1"/>
                </a:solidFill>
              </a:defRPr>
            </a:lvl2pPr>
            <a:lvl3pPr>
              <a:buNone/>
              <a:defRPr sz="800"/>
            </a:lvl3pPr>
            <a:lvl4pPr marL="179388" indent="-179388">
              <a:buFont typeface="Arial" panose="020B0604020202020204" pitchFamily="34" charset="0"/>
              <a:buChar char="•"/>
              <a:defRPr sz="800"/>
            </a:lvl4pPr>
            <a:lvl5pPr marL="357188" indent="-179388">
              <a:buFont typeface="Times New Roman" panose="02020603050405020304" pitchFamily="18" charset="0"/>
              <a:buChar char="–"/>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2188945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8460000" cy="4104000"/>
          </a:xfrm>
        </p:spPr>
        <p:txBody>
          <a:bodyPr/>
          <a:lstStyle/>
          <a:p>
            <a:r>
              <a:rPr lang="en-GB"/>
              <a:t>Click icon to add picture</a:t>
            </a:r>
            <a:endParaRPr lang="en-AU"/>
          </a:p>
        </p:txBody>
      </p:sp>
      <p:sp>
        <p:nvSpPr>
          <p:cNvPr id="9" name="Text Placeholder 15">
            <a:extLst>
              <a:ext uri="{FF2B5EF4-FFF2-40B4-BE49-F238E27FC236}">
                <a16:creationId xmlns:a16="http://schemas.microsoft.com/office/drawing/2014/main" id="{F005714D-B845-45B5-AB70-7040C7217277}"/>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3011687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images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4104000" cy="4104000"/>
          </a:xfrm>
        </p:spPr>
        <p:txBody>
          <a:bodyPr/>
          <a:lstStyle/>
          <a:p>
            <a:r>
              <a:rPr lang="en-GB"/>
              <a:t>Click icon to add picture</a:t>
            </a:r>
            <a:endParaRPr lang="en-AU"/>
          </a:p>
        </p:txBody>
      </p:sp>
      <p:sp>
        <p:nvSpPr>
          <p:cNvPr id="9" name="Text Placeholder 15">
            <a:extLst>
              <a:ext uri="{FF2B5EF4-FFF2-40B4-BE49-F238E27FC236}">
                <a16:creationId xmlns:a16="http://schemas.microsoft.com/office/drawing/2014/main" id="{5CD301A0-52A4-469E-ACAD-84A14A2181F2}"/>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0" name="Picture Placeholder 7">
            <a:extLst>
              <a:ext uri="{FF2B5EF4-FFF2-40B4-BE49-F238E27FC236}">
                <a16:creationId xmlns:a16="http://schemas.microsoft.com/office/drawing/2014/main" id="{46B417A0-A601-4DF8-833D-2F1065E5A80D}"/>
              </a:ext>
            </a:extLst>
          </p:cNvPr>
          <p:cNvSpPr>
            <a:spLocks noGrp="1"/>
          </p:cNvSpPr>
          <p:nvPr>
            <p:ph type="pic" sz="quarter" idx="16"/>
          </p:nvPr>
        </p:nvSpPr>
        <p:spPr>
          <a:xfrm>
            <a:off x="4680000" y="324000"/>
            <a:ext cx="4104000" cy="4104000"/>
          </a:xfrm>
        </p:spPr>
        <p:txBody>
          <a:bodyPr/>
          <a:lstStyle/>
          <a:p>
            <a:r>
              <a:rPr lang="en-GB"/>
              <a:t>Click icon to add picture</a:t>
            </a:r>
            <a:endParaRPr lang="en-AU"/>
          </a:p>
        </p:txBody>
      </p:sp>
      <p:sp>
        <p:nvSpPr>
          <p:cNvPr id="11" name="Text Placeholder 15">
            <a:extLst>
              <a:ext uri="{FF2B5EF4-FFF2-40B4-BE49-F238E27FC236}">
                <a16:creationId xmlns:a16="http://schemas.microsoft.com/office/drawing/2014/main" id="{C8112A07-2578-4C64-9E60-0E0913ABA16B}"/>
              </a:ext>
            </a:extLst>
          </p:cNvPr>
          <p:cNvSpPr>
            <a:spLocks noGrp="1"/>
          </p:cNvSpPr>
          <p:nvPr>
            <p:ph type="body" sz="quarter" idx="17" hasCustomPrompt="1"/>
          </p:nvPr>
        </p:nvSpPr>
        <p:spPr>
          <a:xfrm>
            <a:off x="4536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2248986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staggered imag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Picture Placeholder 7">
            <a:extLst>
              <a:ext uri="{FF2B5EF4-FFF2-40B4-BE49-F238E27FC236}">
                <a16:creationId xmlns:a16="http://schemas.microsoft.com/office/drawing/2014/main" id="{73307DB3-CBE2-4A55-BE8E-C26CBADA0D74}"/>
              </a:ext>
            </a:extLst>
          </p:cNvPr>
          <p:cNvSpPr>
            <a:spLocks noGrp="1"/>
          </p:cNvSpPr>
          <p:nvPr>
            <p:ph type="pic" sz="quarter" idx="13"/>
          </p:nvPr>
        </p:nvSpPr>
        <p:spPr>
          <a:xfrm>
            <a:off x="323850" y="324000"/>
            <a:ext cx="3528000" cy="4104000"/>
          </a:xfrm>
        </p:spPr>
        <p:txBody>
          <a:bodyPr/>
          <a:lstStyle/>
          <a:p>
            <a:r>
              <a:rPr lang="en-GB"/>
              <a:t>Click icon to add picture</a:t>
            </a:r>
            <a:endParaRPr lang="en-AU"/>
          </a:p>
        </p:txBody>
      </p:sp>
      <p:sp>
        <p:nvSpPr>
          <p:cNvPr id="9" name="Text Placeholder 15">
            <a:extLst>
              <a:ext uri="{FF2B5EF4-FFF2-40B4-BE49-F238E27FC236}">
                <a16:creationId xmlns:a16="http://schemas.microsoft.com/office/drawing/2014/main" id="{5CD301A0-52A4-469E-ACAD-84A14A2181F2}"/>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10" name="Picture Placeholder 7">
            <a:extLst>
              <a:ext uri="{FF2B5EF4-FFF2-40B4-BE49-F238E27FC236}">
                <a16:creationId xmlns:a16="http://schemas.microsoft.com/office/drawing/2014/main" id="{46B417A0-A601-4DF8-833D-2F1065E5A80D}"/>
              </a:ext>
            </a:extLst>
          </p:cNvPr>
          <p:cNvSpPr>
            <a:spLocks noGrp="1"/>
          </p:cNvSpPr>
          <p:nvPr>
            <p:ph type="pic" sz="quarter" idx="16"/>
          </p:nvPr>
        </p:nvSpPr>
        <p:spPr>
          <a:xfrm>
            <a:off x="4572000" y="324000"/>
            <a:ext cx="3528000" cy="2304000"/>
          </a:xfrm>
        </p:spPr>
        <p:txBody>
          <a:bodyPr/>
          <a:lstStyle/>
          <a:p>
            <a:r>
              <a:rPr lang="en-GB"/>
              <a:t>Click icon to add picture</a:t>
            </a:r>
            <a:endParaRPr lang="en-AU"/>
          </a:p>
        </p:txBody>
      </p:sp>
      <p:sp>
        <p:nvSpPr>
          <p:cNvPr id="11" name="Text Placeholder 15">
            <a:extLst>
              <a:ext uri="{FF2B5EF4-FFF2-40B4-BE49-F238E27FC236}">
                <a16:creationId xmlns:a16="http://schemas.microsoft.com/office/drawing/2014/main" id="{C8112A07-2578-4C64-9E60-0E0913ABA16B}"/>
              </a:ext>
            </a:extLst>
          </p:cNvPr>
          <p:cNvSpPr>
            <a:spLocks noGrp="1"/>
          </p:cNvSpPr>
          <p:nvPr>
            <p:ph type="body" sz="quarter" idx="17" hasCustomPrompt="1"/>
          </p:nvPr>
        </p:nvSpPr>
        <p:spPr>
          <a:xfrm>
            <a:off x="4428000" y="324000"/>
            <a:ext cx="108000" cy="2304000"/>
          </a:xfrm>
        </p:spPr>
        <p:txBody>
          <a:bodyPr vert="vert270" anchor="t"/>
          <a:lstStyle>
            <a:lvl1pPr>
              <a:defRPr sz="600">
                <a:solidFill>
                  <a:schemeClr val="tx1"/>
                </a:solidFill>
                <a:latin typeface="+mn-lt"/>
              </a:defRPr>
            </a:lvl1pPr>
          </a:lstStyle>
          <a:p>
            <a:pPr lvl="0"/>
            <a:r>
              <a:rPr lang="en-US" dirty="0"/>
              <a:t>Image credit here</a:t>
            </a:r>
          </a:p>
        </p:txBody>
      </p:sp>
      <p:sp>
        <p:nvSpPr>
          <p:cNvPr id="12" name="Picture Placeholder 7">
            <a:extLst>
              <a:ext uri="{FF2B5EF4-FFF2-40B4-BE49-F238E27FC236}">
                <a16:creationId xmlns:a16="http://schemas.microsoft.com/office/drawing/2014/main" id="{55C4169D-51A2-418E-95CB-AE67319994E9}"/>
              </a:ext>
            </a:extLst>
          </p:cNvPr>
          <p:cNvSpPr>
            <a:spLocks noGrp="1"/>
          </p:cNvSpPr>
          <p:nvPr>
            <p:ph type="pic" sz="quarter" idx="18"/>
          </p:nvPr>
        </p:nvSpPr>
        <p:spPr>
          <a:xfrm>
            <a:off x="6660000" y="2916000"/>
            <a:ext cx="2124000" cy="1476000"/>
          </a:xfrm>
        </p:spPr>
        <p:txBody>
          <a:bodyPr/>
          <a:lstStyle/>
          <a:p>
            <a:r>
              <a:rPr lang="en-GB"/>
              <a:t>Click icon to add picture</a:t>
            </a:r>
            <a:endParaRPr lang="en-AU"/>
          </a:p>
        </p:txBody>
      </p:sp>
      <p:sp>
        <p:nvSpPr>
          <p:cNvPr id="13" name="Text Placeholder 15">
            <a:extLst>
              <a:ext uri="{FF2B5EF4-FFF2-40B4-BE49-F238E27FC236}">
                <a16:creationId xmlns:a16="http://schemas.microsoft.com/office/drawing/2014/main" id="{651BCC0A-46D4-42B0-987C-A33E38A571C3}"/>
              </a:ext>
            </a:extLst>
          </p:cNvPr>
          <p:cNvSpPr>
            <a:spLocks noGrp="1"/>
          </p:cNvSpPr>
          <p:nvPr>
            <p:ph type="body" sz="quarter" idx="19" hasCustomPrompt="1"/>
          </p:nvPr>
        </p:nvSpPr>
        <p:spPr>
          <a:xfrm>
            <a:off x="6523767" y="2916000"/>
            <a:ext cx="108000" cy="1476000"/>
          </a:xfrm>
        </p:spPr>
        <p:txBody>
          <a:bodyPr vert="vert270" anchor="t"/>
          <a:lstStyle>
            <a:lvl1pPr>
              <a:defRPr sz="600">
                <a:solidFill>
                  <a:schemeClr val="tx1"/>
                </a:solidFill>
                <a:latin typeface="+mn-lt"/>
              </a:defRPr>
            </a:lvl1pPr>
          </a:lstStyle>
          <a:p>
            <a:pPr lvl="0"/>
            <a:r>
              <a:rPr lang="en-US" dirty="0"/>
              <a:t>Image credit here</a:t>
            </a:r>
          </a:p>
        </p:txBody>
      </p:sp>
    </p:spTree>
    <p:extLst>
      <p:ext uri="{BB962C8B-B14F-4D97-AF65-F5344CB8AC3E}">
        <p14:creationId xmlns:p14="http://schemas.microsoft.com/office/powerpoint/2010/main" val="179250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1295999" y="373063"/>
            <a:ext cx="7523999" cy="3274027"/>
          </a:xfrm>
        </p:spPr>
        <p:txBody>
          <a:bodyPr/>
          <a:lstStyle>
            <a:lvl1pPr>
              <a:lnSpc>
                <a:spcPct val="80000"/>
              </a:lnSpc>
              <a:spcBef>
                <a:spcPts val="0"/>
              </a:spcBef>
              <a:spcAft>
                <a:spcPts val="2835"/>
              </a:spcAft>
              <a:defRPr sz="6400" cap="all" baseline="0">
                <a:solidFill>
                  <a:schemeClr val="tx1"/>
                </a:solidFill>
              </a:defRPr>
            </a:lvl1pPr>
            <a:lvl2pPr>
              <a:defRPr sz="1800">
                <a:solidFill>
                  <a:schemeClr val="accent1"/>
                </a:solidFill>
              </a:defRPr>
            </a:lvl2pPr>
          </a:lstStyle>
          <a:p>
            <a:pPr lvl="0"/>
            <a:r>
              <a:rPr lang="en-GB"/>
              <a:t>Click to edit Master text styles</a:t>
            </a:r>
          </a:p>
          <a:p>
            <a:pPr lvl="1"/>
            <a:r>
              <a:rPr lang="en-GB"/>
              <a:t>Second level</a:t>
            </a:r>
          </a:p>
        </p:txBody>
      </p:sp>
      <p:sp>
        <p:nvSpPr>
          <p:cNvPr id="3" name="Picture Placeholder 2">
            <a:extLst>
              <a:ext uri="{FF2B5EF4-FFF2-40B4-BE49-F238E27FC236}">
                <a16:creationId xmlns:a16="http://schemas.microsoft.com/office/drawing/2014/main" id="{B46A049C-4F69-43AF-8C8B-0B56DA46CD4A}"/>
              </a:ext>
            </a:extLst>
          </p:cNvPr>
          <p:cNvSpPr>
            <a:spLocks noGrp="1"/>
          </p:cNvSpPr>
          <p:nvPr>
            <p:ph type="pic" sz="quarter" idx="14"/>
          </p:nvPr>
        </p:nvSpPr>
        <p:spPr>
          <a:xfrm>
            <a:off x="4571999" y="2196000"/>
            <a:ext cx="4248000" cy="2592000"/>
          </a:xfrm>
        </p:spPr>
        <p:txBody>
          <a:bodyPr/>
          <a:lstStyle/>
          <a:p>
            <a:r>
              <a:rPr lang="en-GB"/>
              <a:t>Click icon to add picture</a:t>
            </a:r>
            <a:endParaRPr lang="en-AU"/>
          </a:p>
        </p:txBody>
      </p:sp>
      <p:pic>
        <p:nvPicPr>
          <p:cNvPr id="4" name="Picture 3">
            <a:extLst>
              <a:ext uri="{FF2B5EF4-FFF2-40B4-BE49-F238E27FC236}">
                <a16:creationId xmlns:a16="http://schemas.microsoft.com/office/drawing/2014/main" id="{6BC2CD92-94A0-4183-91AF-1A31B8F16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536" y="0"/>
            <a:ext cx="1736846" cy="5143500"/>
          </a:xfrm>
          <a:prstGeom prst="rect">
            <a:avLst/>
          </a:prstGeom>
        </p:spPr>
      </p:pic>
    </p:spTree>
    <p:extLst>
      <p:ext uri="{BB962C8B-B14F-4D97-AF65-F5344CB8AC3E}">
        <p14:creationId xmlns:p14="http://schemas.microsoft.com/office/powerpoint/2010/main" val="490461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472000" y="323999"/>
            <a:ext cx="3312000" cy="1980000"/>
          </a:xfrm>
        </p:spPr>
        <p:txBody>
          <a:bodyPr/>
          <a:lstStyle>
            <a:lvl1pPr>
              <a:lnSpc>
                <a:spcPct val="80000"/>
              </a:lnSpc>
              <a:defRPr sz="2000">
                <a:solidFill>
                  <a:schemeClr val="tx1"/>
                </a:solidFill>
              </a:defRPr>
            </a:lvl1pPr>
            <a:lvl2pPr>
              <a:defRPr sz="2000">
                <a:solidFill>
                  <a:schemeClr val="accent1"/>
                </a:solidFill>
              </a:defRPr>
            </a:lvl2pPr>
            <a:lvl3pPr>
              <a:buNone/>
              <a:defRPr/>
            </a:lvl3pPr>
          </a:lstStyle>
          <a:p>
            <a:pPr lvl="0"/>
            <a:r>
              <a:rPr lang="en-GB"/>
              <a:t>Click to edit Master text styles</a:t>
            </a:r>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Picture Placeholder 13">
            <a:extLst>
              <a:ext uri="{FF2B5EF4-FFF2-40B4-BE49-F238E27FC236}">
                <a16:creationId xmlns:a16="http://schemas.microsoft.com/office/drawing/2014/main" id="{52B441EC-09C6-4B4A-9603-C02952057BC3}"/>
              </a:ext>
            </a:extLst>
          </p:cNvPr>
          <p:cNvSpPr>
            <a:spLocks noGrp="1"/>
          </p:cNvSpPr>
          <p:nvPr>
            <p:ph type="pic" sz="quarter" idx="14"/>
          </p:nvPr>
        </p:nvSpPr>
        <p:spPr>
          <a:xfrm>
            <a:off x="324000" y="323850"/>
            <a:ext cx="4104000" cy="4104000"/>
          </a:xfrm>
        </p:spPr>
        <p:txBody>
          <a:bodyPr/>
          <a:lstStyle/>
          <a:p>
            <a:r>
              <a:rPr lang="en-GB"/>
              <a:t>Click icon to add picture</a:t>
            </a:r>
            <a:endParaRPr lang="en-AU"/>
          </a:p>
        </p:txBody>
      </p:sp>
      <p:sp>
        <p:nvSpPr>
          <p:cNvPr id="16" name="Text Placeholder 15">
            <a:extLst>
              <a:ext uri="{FF2B5EF4-FFF2-40B4-BE49-F238E27FC236}">
                <a16:creationId xmlns:a16="http://schemas.microsoft.com/office/drawing/2014/main" id="{FC4D845E-CFE4-4388-98CF-2B7CD087A960}"/>
              </a:ext>
            </a:extLst>
          </p:cNvPr>
          <p:cNvSpPr>
            <a:spLocks noGrp="1"/>
          </p:cNvSpPr>
          <p:nvPr>
            <p:ph type="body" sz="quarter" idx="15" hasCustomPrompt="1"/>
          </p:nvPr>
        </p:nvSpPr>
        <p:spPr>
          <a:xfrm>
            <a:off x="180000" y="630621"/>
            <a:ext cx="108000" cy="3796917"/>
          </a:xfrm>
        </p:spPr>
        <p:txBody>
          <a:bodyPr vert="vert270" anchor="t"/>
          <a:lstStyle>
            <a:lvl1pPr>
              <a:defRPr sz="600">
                <a:solidFill>
                  <a:schemeClr val="tx1"/>
                </a:solidFill>
                <a:latin typeface="+mn-lt"/>
              </a:defRPr>
            </a:lvl1pPr>
          </a:lstStyle>
          <a:p>
            <a:pPr lvl="0"/>
            <a:r>
              <a:rPr lang="en-US" dirty="0"/>
              <a:t>Image credit here</a:t>
            </a:r>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5472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00450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old quote">
    <p:bg>
      <p:bgPr>
        <a:solidFill>
          <a:schemeClr val="accent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2664000" y="323999"/>
            <a:ext cx="4770000" cy="2880000"/>
          </a:xfrm>
        </p:spPr>
        <p:txBody>
          <a:bodyPr/>
          <a:lstStyle>
            <a:lvl1pPr>
              <a:lnSpc>
                <a:spcPct val="80000"/>
              </a:lnSpc>
              <a:defRPr sz="2800">
                <a:solidFill>
                  <a:schemeClr val="tx1"/>
                </a:solidFill>
              </a:defRPr>
            </a:lvl1pPr>
            <a:lvl2pPr>
              <a:defRPr sz="2000">
                <a:solidFill>
                  <a:schemeClr val="accent1"/>
                </a:solidFill>
              </a:defRPr>
            </a:lvl2pPr>
            <a:lvl3pPr>
              <a:buNone/>
              <a:defRPr/>
            </a:lvl3pPr>
          </a:lstStyle>
          <a:p>
            <a:pPr lvl="0"/>
            <a:r>
              <a:rPr lang="en-GB"/>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2664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GB"/>
              <a:t>Click to edit Master text styles</a:t>
            </a:r>
          </a:p>
          <a:p>
            <a:pPr lvl="1"/>
            <a:r>
              <a:rPr lang="en-GB"/>
              <a:t>Second level</a:t>
            </a:r>
          </a:p>
        </p:txBody>
      </p:sp>
      <p:pic>
        <p:nvPicPr>
          <p:cNvPr id="15" name="Picture 14">
            <a:extLst>
              <a:ext uri="{FF2B5EF4-FFF2-40B4-BE49-F238E27FC236}">
                <a16:creationId xmlns:a16="http://schemas.microsoft.com/office/drawing/2014/main" id="{5CCBDA75-3AB1-4C8B-B29D-537B8B1FAC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208601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quote">
    <p:bg>
      <p:bgRef idx="1001">
        <a:schemeClr val="bg2"/>
      </p:bgRef>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23145E-4A65-4D12-BF17-1E376D23E49C}"/>
              </a:ext>
            </a:extLst>
          </p:cNvPr>
          <p:cNvSpPr>
            <a:spLocks noGrp="1"/>
          </p:cNvSpPr>
          <p:nvPr>
            <p:ph type="body" sz="quarter" idx="13"/>
          </p:nvPr>
        </p:nvSpPr>
        <p:spPr>
          <a:xfrm>
            <a:off x="540000" y="323999"/>
            <a:ext cx="4770000" cy="2880000"/>
          </a:xfrm>
        </p:spPr>
        <p:txBody>
          <a:bodyPr/>
          <a:lstStyle>
            <a:lvl1pPr>
              <a:lnSpc>
                <a:spcPct val="80000"/>
              </a:lnSpc>
              <a:defRPr sz="2800">
                <a:solidFill>
                  <a:schemeClr val="tx1"/>
                </a:solidFill>
              </a:defRPr>
            </a:lvl1pPr>
            <a:lvl2pPr>
              <a:defRPr sz="2000">
                <a:solidFill>
                  <a:schemeClr val="accent1"/>
                </a:solidFill>
              </a:defRPr>
            </a:lvl2pPr>
            <a:lvl3pPr>
              <a:buNone/>
              <a:defRPr/>
            </a:lvl3pPr>
          </a:lstStyle>
          <a:p>
            <a:pPr lvl="0"/>
            <a:r>
              <a:rPr lang="en-GB"/>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4" name="Text Placeholder 3">
            <a:extLst>
              <a:ext uri="{FF2B5EF4-FFF2-40B4-BE49-F238E27FC236}">
                <a16:creationId xmlns:a16="http://schemas.microsoft.com/office/drawing/2014/main" id="{2718C956-62EE-4375-80BD-F88AA733C3D8}"/>
              </a:ext>
            </a:extLst>
          </p:cNvPr>
          <p:cNvSpPr>
            <a:spLocks noGrp="1"/>
          </p:cNvSpPr>
          <p:nvPr>
            <p:ph type="body" sz="quarter" idx="16"/>
          </p:nvPr>
        </p:nvSpPr>
        <p:spPr>
          <a:xfrm>
            <a:off x="540000" y="3024000"/>
            <a:ext cx="3311525" cy="1511214"/>
          </a:xfrm>
        </p:spPr>
        <p:txBody>
          <a:bodyPr/>
          <a:lstStyle>
            <a:lvl1pPr>
              <a:spcAft>
                <a:spcPts val="0"/>
              </a:spcAft>
              <a:defRPr sz="900">
                <a:solidFill>
                  <a:schemeClr val="tx1"/>
                </a:solidFill>
              </a:defRPr>
            </a:lvl1pPr>
            <a:lvl2pPr>
              <a:spcAft>
                <a:spcPts val="0"/>
              </a:spcAft>
              <a:defRPr sz="900">
                <a:solidFill>
                  <a:schemeClr val="tx1"/>
                </a:solidFill>
              </a:defRPr>
            </a:lvl2pPr>
            <a:lvl3pPr>
              <a:defRPr sz="900"/>
            </a:lvl3pPr>
            <a:lvl4pPr>
              <a:defRPr sz="900"/>
            </a:lvl4pPr>
            <a:lvl5pPr>
              <a:defRPr sz="9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8237361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260000"/>
            <a:ext cx="3960000" cy="32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24000" y="1260000"/>
            <a:ext cx="3960000" cy="32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p:txBody>
          <a:bodyPr/>
          <a:lstStyle/>
          <a:p>
            <a:r>
              <a:rPr lang="en-US"/>
              <a:t>ANU SCHOOL OF LAW   |   PRESENTATION NAME GOES HERE</a:t>
            </a:r>
            <a:endParaRPr lang="en-AU"/>
          </a:p>
        </p:txBody>
      </p:sp>
      <p:sp>
        <p:nvSpPr>
          <p:cNvPr id="7" name="Slide Number Placeholder 6"/>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8" name="Date Placeholder 10">
            <a:extLst>
              <a:ext uri="{FF2B5EF4-FFF2-40B4-BE49-F238E27FC236}">
                <a16:creationId xmlns:a16="http://schemas.microsoft.com/office/drawing/2014/main" id="{CA85DCDF-C5A3-43A1-9E40-308CB7A5F96D}"/>
              </a:ext>
            </a:extLst>
          </p:cNvPr>
          <p:cNvSpPr>
            <a:spLocks noGrp="1"/>
          </p:cNvSpPr>
          <p:nvPr>
            <p:ph type="dt" sz="half" idx="13"/>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1" name="Text Placeholder 7">
            <a:extLst>
              <a:ext uri="{FF2B5EF4-FFF2-40B4-BE49-F238E27FC236}">
                <a16:creationId xmlns:a16="http://schemas.microsoft.com/office/drawing/2014/main" id="{0CF810F9-EC51-4622-9468-3349A7AFA499}"/>
              </a:ext>
            </a:extLst>
          </p:cNvPr>
          <p:cNvSpPr>
            <a:spLocks noGrp="1"/>
          </p:cNvSpPr>
          <p:nvPr>
            <p:ph type="body" sz="quarter" idx="14"/>
          </p:nvPr>
        </p:nvSpPr>
        <p:spPr>
          <a:xfrm>
            <a:off x="323850" y="324001"/>
            <a:ext cx="8459788" cy="936000"/>
          </a:xfrm>
        </p:spPr>
        <p:txBody>
          <a:bodyPr/>
          <a:lstStyle>
            <a:lvl1pPr>
              <a:lnSpc>
                <a:spcPct val="80000"/>
              </a:lnSpc>
              <a:defRPr sz="3600">
                <a:solidFill>
                  <a:schemeClr val="accent1"/>
                </a:solidFill>
              </a:defRPr>
            </a:lvl1pPr>
            <a:lvl2pPr>
              <a:defRPr sz="1800"/>
            </a:lvl2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016379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260872"/>
            <a:ext cx="3960000" cy="540000"/>
          </a:xfrm>
        </p:spPr>
        <p:txBody>
          <a:bodyPr anchor="ctr">
            <a:normAutofit/>
          </a:bodyPr>
          <a:lstStyle>
            <a:lvl1pPr marL="0" indent="0">
              <a:buNone/>
              <a:defRPr sz="1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324000" y="1800000"/>
            <a:ext cx="3960000" cy="2700000"/>
          </a:xfrm>
        </p:spPr>
        <p:txBody>
          <a:bodyPr>
            <a:normAutofit/>
          </a:bodyPr>
          <a:lstStyle>
            <a:lvl1pPr>
              <a:defRPr sz="1200"/>
            </a:lvl1pPr>
            <a:lvl2pPr>
              <a:defRPr sz="11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24000" y="1260872"/>
            <a:ext cx="3960000" cy="540000"/>
          </a:xfrm>
        </p:spPr>
        <p:txBody>
          <a:bodyPr anchor="ctr">
            <a:normAutofit/>
          </a:bodyPr>
          <a:lstStyle>
            <a:lvl1pPr marL="0" indent="0">
              <a:buNone/>
              <a:defRPr sz="1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824000" y="1800000"/>
            <a:ext cx="3960000" cy="2700000"/>
          </a:xfrm>
        </p:spPr>
        <p:txBody>
          <a:bodyPr>
            <a:normAutofit/>
          </a:bodyPr>
          <a:lstStyle>
            <a:lvl1pPr>
              <a:defRPr sz="1200"/>
            </a:lvl1pPr>
            <a:lvl2pPr>
              <a:defRPr sz="1100"/>
            </a:lvl2pPr>
            <a:lvl3pPr>
              <a:defRPr sz="11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r>
              <a:rPr lang="en-US"/>
              <a:t>ANU SCHOOL OF LAW   |   PRESENTATION NAME GOES HERE</a:t>
            </a:r>
            <a:endParaRPr lang="en-AU"/>
          </a:p>
        </p:txBody>
      </p:sp>
      <p:sp>
        <p:nvSpPr>
          <p:cNvPr id="9" name="Slide Number Placeholder 8"/>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11" name="Date Placeholder 10">
            <a:extLst>
              <a:ext uri="{FF2B5EF4-FFF2-40B4-BE49-F238E27FC236}">
                <a16:creationId xmlns:a16="http://schemas.microsoft.com/office/drawing/2014/main" id="{314F034C-2451-4BE6-BB2F-13B71E82B300}"/>
              </a:ext>
            </a:extLst>
          </p:cNvPr>
          <p:cNvSpPr>
            <a:spLocks noGrp="1"/>
          </p:cNvSpPr>
          <p:nvPr>
            <p:ph type="dt" sz="half" idx="13"/>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14" name="Text Placeholder 7">
            <a:extLst>
              <a:ext uri="{FF2B5EF4-FFF2-40B4-BE49-F238E27FC236}">
                <a16:creationId xmlns:a16="http://schemas.microsoft.com/office/drawing/2014/main" id="{8FFA563F-7AE3-402E-9587-9C3CED7B3A93}"/>
              </a:ext>
            </a:extLst>
          </p:cNvPr>
          <p:cNvSpPr>
            <a:spLocks noGrp="1"/>
          </p:cNvSpPr>
          <p:nvPr>
            <p:ph type="body" sz="quarter" idx="14"/>
          </p:nvPr>
        </p:nvSpPr>
        <p:spPr>
          <a:xfrm>
            <a:off x="323850" y="324001"/>
            <a:ext cx="8459788" cy="936872"/>
          </a:xfrm>
        </p:spPr>
        <p:txBody>
          <a:bodyPr/>
          <a:lstStyle>
            <a:lvl1pPr>
              <a:lnSpc>
                <a:spcPct val="80000"/>
              </a:lnSpc>
              <a:defRPr sz="3600">
                <a:solidFill>
                  <a:schemeClr val="accent1"/>
                </a:solidFill>
              </a:defRPr>
            </a:lvl1pPr>
            <a:lvl2pPr>
              <a:defRPr sz="1800"/>
            </a:lvl2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965956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ANU SCHOOL OF LAW   |   PRESENTATION NAME GOES HERE</a:t>
            </a:r>
            <a:endParaRPr lang="en-AU"/>
          </a:p>
        </p:txBody>
      </p:sp>
      <p:sp>
        <p:nvSpPr>
          <p:cNvPr id="5" name="Slide Number Placeholder 4"/>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6" name="Date Placeholder 10">
            <a:extLst>
              <a:ext uri="{FF2B5EF4-FFF2-40B4-BE49-F238E27FC236}">
                <a16:creationId xmlns:a16="http://schemas.microsoft.com/office/drawing/2014/main" id="{8CE9A8DC-B386-48E5-A2B7-FF03052B939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9" name="Text Placeholder 7">
            <a:extLst>
              <a:ext uri="{FF2B5EF4-FFF2-40B4-BE49-F238E27FC236}">
                <a16:creationId xmlns:a16="http://schemas.microsoft.com/office/drawing/2014/main" id="{F515565A-8448-45B8-888E-3D8DE57354CA}"/>
              </a:ext>
            </a:extLst>
          </p:cNvPr>
          <p:cNvSpPr>
            <a:spLocks noGrp="1"/>
          </p:cNvSpPr>
          <p:nvPr>
            <p:ph type="body" sz="quarter" idx="13"/>
          </p:nvPr>
        </p:nvSpPr>
        <p:spPr>
          <a:xfrm>
            <a:off x="323850" y="324000"/>
            <a:ext cx="8459788" cy="1512887"/>
          </a:xfrm>
        </p:spPr>
        <p:txBody>
          <a:bodyPr/>
          <a:lstStyle>
            <a:lvl1pPr>
              <a:lnSpc>
                <a:spcPct val="80000"/>
              </a:lnSpc>
              <a:defRPr sz="3600">
                <a:solidFill>
                  <a:schemeClr val="accent1"/>
                </a:solidFill>
              </a:defRPr>
            </a:lvl1pPr>
            <a:lvl2pPr>
              <a:defRPr sz="1800"/>
            </a:lvl2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66851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4" name="Slide Number Placeholder 3"/>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5" name="Date Placeholder 10">
            <a:extLst>
              <a:ext uri="{FF2B5EF4-FFF2-40B4-BE49-F238E27FC236}">
                <a16:creationId xmlns:a16="http://schemas.microsoft.com/office/drawing/2014/main" id="{17E45197-8F27-48C7-B54F-6D8F7E295482}"/>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D05FB-9E00-4E05-8A11-8AC6AA5F17EF}"/>
              </a:ext>
            </a:extLst>
          </p:cNvPr>
          <p:cNvSpPr>
            <a:spLocks noGrp="1"/>
          </p:cNvSpPr>
          <p:nvPr>
            <p:ph type="body" sz="quarter" idx="13"/>
          </p:nvPr>
        </p:nvSpPr>
        <p:spPr>
          <a:xfrm>
            <a:off x="3131999" y="373063"/>
            <a:ext cx="5612607" cy="1702730"/>
          </a:xfrm>
        </p:spPr>
        <p:txBody>
          <a:bodyPr/>
          <a:lstStyle>
            <a:lvl1pPr>
              <a:lnSpc>
                <a:spcPct val="80000"/>
              </a:lnSpc>
              <a:spcBef>
                <a:spcPts val="0"/>
              </a:spcBef>
              <a:spcAft>
                <a:spcPts val="2835"/>
              </a:spcAft>
              <a:defRPr sz="6400" cap="all" baseline="0">
                <a:solidFill>
                  <a:schemeClr val="tx1"/>
                </a:solidFill>
              </a:defRPr>
            </a:lvl1pPr>
            <a:lvl2pPr>
              <a:lnSpc>
                <a:spcPct val="80000"/>
              </a:lnSpc>
              <a:defRPr sz="1800">
                <a:solidFill>
                  <a:schemeClr val="tx1"/>
                </a:solidFill>
              </a:defRPr>
            </a:lvl2pPr>
          </a:lstStyle>
          <a:p>
            <a:pPr lvl="0"/>
            <a:r>
              <a:rPr lang="en-GB"/>
              <a:t>Click to edit Master text styles</a:t>
            </a:r>
          </a:p>
        </p:txBody>
      </p:sp>
      <p:sp>
        <p:nvSpPr>
          <p:cNvPr id="5" name="Text Placeholder 4">
            <a:extLst>
              <a:ext uri="{FF2B5EF4-FFF2-40B4-BE49-F238E27FC236}">
                <a16:creationId xmlns:a16="http://schemas.microsoft.com/office/drawing/2014/main" id="{B57B2C6D-31F3-4B5D-8AEA-D378B3F6B193}"/>
              </a:ext>
            </a:extLst>
          </p:cNvPr>
          <p:cNvSpPr>
            <a:spLocks noGrp="1"/>
          </p:cNvSpPr>
          <p:nvPr>
            <p:ph type="body" sz="quarter" idx="14"/>
          </p:nvPr>
        </p:nvSpPr>
        <p:spPr>
          <a:xfrm>
            <a:off x="3132138" y="1260000"/>
            <a:ext cx="5611812" cy="2921000"/>
          </a:xfrm>
        </p:spPr>
        <p:txBody>
          <a:bodyPr/>
          <a:lstStyle>
            <a:lvl1pPr>
              <a:spcAft>
                <a:spcPts val="2835"/>
              </a:spcAft>
              <a:defRPr sz="1800"/>
            </a:lvl1pPr>
            <a:lvl2pPr>
              <a:spcAft>
                <a:spcPts val="0"/>
              </a:spcAft>
              <a:defRPr sz="1200">
                <a:latin typeface="+mj-lt"/>
              </a:defRPr>
            </a:lvl2pPr>
            <a:lvl3pPr>
              <a:defRPr sz="1200"/>
            </a:lvl3pPr>
            <a:lvl4pPr>
              <a:defRPr sz="1200"/>
            </a:lvl4pPr>
            <a:lvl5pPr>
              <a:defRPr sz="1200"/>
            </a:lvl5pPr>
          </a:lstStyle>
          <a:p>
            <a:pPr lvl="0"/>
            <a:r>
              <a:rPr lang="en-GB"/>
              <a:t>Click to edit Master text styles</a:t>
            </a:r>
          </a:p>
          <a:p>
            <a:pPr lvl="1"/>
            <a:r>
              <a:rPr lang="en-GB"/>
              <a:t>Second level</a:t>
            </a:r>
          </a:p>
        </p:txBody>
      </p:sp>
      <p:pic>
        <p:nvPicPr>
          <p:cNvPr id="6" name="Picture 5">
            <a:extLst>
              <a:ext uri="{FF2B5EF4-FFF2-40B4-BE49-F238E27FC236}">
                <a16:creationId xmlns:a16="http://schemas.microsoft.com/office/drawing/2014/main" id="{CAEE533D-B90B-4984-80AF-6A213C6C34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536" y="0"/>
            <a:ext cx="1736846" cy="5143500"/>
          </a:xfrm>
          <a:prstGeom prst="rect">
            <a:avLst/>
          </a:prstGeom>
        </p:spPr>
      </p:pic>
    </p:spTree>
    <p:extLst>
      <p:ext uri="{BB962C8B-B14F-4D97-AF65-F5344CB8AC3E}">
        <p14:creationId xmlns:p14="http://schemas.microsoft.com/office/powerpoint/2010/main" val="115480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4323FC4-1A8B-8849-8618-5283F87E8CD7}" type="datetimeFigureOut">
              <a:rPr lang="en-US" smtClean="0"/>
              <a:t>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AE1D4-B437-E849-8400-84DDFDF7361D}" type="slidenum">
              <a:rPr lang="en-US" smtClean="0"/>
              <a:t>‹#›</a:t>
            </a:fld>
            <a:endParaRPr lang="en-US"/>
          </a:p>
        </p:txBody>
      </p:sp>
    </p:spTree>
    <p:extLst>
      <p:ext uri="{BB962C8B-B14F-4D97-AF65-F5344CB8AC3E}">
        <p14:creationId xmlns:p14="http://schemas.microsoft.com/office/powerpoint/2010/main" val="638558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Black">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lvl1pPr>
          </a:lstStyle>
          <a:p>
            <a:r>
              <a:rPr lang="en-GB"/>
              <a:t>Click to edit Master title style</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accent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Tree>
    <p:extLst>
      <p:ext uri="{BB962C8B-B14F-4D97-AF65-F5344CB8AC3E}">
        <p14:creationId xmlns:p14="http://schemas.microsoft.com/office/powerpoint/2010/main" val="291818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Go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GB"/>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pic>
        <p:nvPicPr>
          <p:cNvPr id="18" name="Picture 17">
            <a:extLst>
              <a:ext uri="{FF2B5EF4-FFF2-40B4-BE49-F238E27FC236}">
                <a16:creationId xmlns:a16="http://schemas.microsoft.com/office/drawing/2014/main" id="{D95412E3-4376-4E7F-8689-900603DB69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343252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Image_DarkImag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GB"/>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Image_Light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48000" y="324000"/>
            <a:ext cx="6300000" cy="2139553"/>
          </a:xfrm>
        </p:spPr>
        <p:txBody>
          <a:bodyPr anchor="t">
            <a:normAutofit/>
          </a:bodyPr>
          <a:lstStyle>
            <a:lvl1pPr>
              <a:lnSpc>
                <a:spcPct val="80000"/>
              </a:lnSpc>
              <a:defRPr sz="6400" cap="all" baseline="0">
                <a:solidFill>
                  <a:schemeClr val="tx1"/>
                </a:solidFill>
              </a:defRPr>
            </a:lvl1pPr>
          </a:lstStyle>
          <a:p>
            <a:r>
              <a:rPr lang="en-GB"/>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lstStyle>
            <a:lvl1pPr>
              <a:lnSpc>
                <a:spcPct val="80000"/>
              </a:lnSpc>
              <a:spcAft>
                <a:spcPts val="0"/>
              </a:spcAft>
              <a:defRPr sz="64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pic>
        <p:nvPicPr>
          <p:cNvPr id="11" name="Picture 10">
            <a:extLst>
              <a:ext uri="{FF2B5EF4-FFF2-40B4-BE49-F238E27FC236}">
                <a16:creationId xmlns:a16="http://schemas.microsoft.com/office/drawing/2014/main" id="{04363311-D81E-4290-8966-289EB731CC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344259955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_1">
    <p:spTree>
      <p:nvGrpSpPr>
        <p:cNvPr id="1" name=""/>
        <p:cNvGrpSpPr/>
        <p:nvPr/>
      </p:nvGrpSpPr>
      <p:grpSpPr>
        <a:xfrm>
          <a:off x="0" y="0"/>
          <a:ext cx="0" cy="0"/>
          <a:chOff x="0" y="0"/>
          <a:chExt cx="0" cy="0"/>
        </a:xfrm>
      </p:grpSpPr>
      <p:sp>
        <p:nvSpPr>
          <p:cNvPr id="2" name="Title 1"/>
          <p:cNvSpPr>
            <a:spLocks noGrp="1"/>
          </p:cNvSpPr>
          <p:nvPr>
            <p:ph type="title"/>
          </p:nvPr>
        </p:nvSpPr>
        <p:spPr>
          <a:xfrm>
            <a:off x="324000" y="324000"/>
            <a:ext cx="2880000" cy="3144414"/>
          </a:xfrm>
        </p:spPr>
        <p:txBody>
          <a:bodyPr/>
          <a:lstStyle>
            <a:lvl1pPr>
              <a:defRPr sz="4600"/>
            </a:lvl1pPr>
          </a:lstStyle>
          <a:p>
            <a:r>
              <a:rPr lang="en-GB"/>
              <a:t>Click to edit Master title style</a:t>
            </a:r>
            <a:endParaRPr lang="en-US" dirty="0"/>
          </a:p>
        </p:txBody>
      </p:sp>
      <p:sp>
        <p:nvSpPr>
          <p:cNvPr id="3" name="Content Placeholder 2"/>
          <p:cNvSpPr>
            <a:spLocks noGrp="1"/>
          </p:cNvSpPr>
          <p:nvPr>
            <p:ph idx="1"/>
          </p:nvPr>
        </p:nvSpPr>
        <p:spPr>
          <a:xfrm>
            <a:off x="3852000" y="324000"/>
            <a:ext cx="4932000" cy="414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100481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_2">
    <p:spTree>
      <p:nvGrpSpPr>
        <p:cNvPr id="1" name=""/>
        <p:cNvGrpSpPr/>
        <p:nvPr/>
      </p:nvGrpSpPr>
      <p:grpSpPr>
        <a:xfrm>
          <a:off x="0" y="0"/>
          <a:ext cx="0" cy="0"/>
          <a:chOff x="0" y="0"/>
          <a:chExt cx="0" cy="0"/>
        </a:xfrm>
      </p:grpSpPr>
      <p:sp>
        <p:nvSpPr>
          <p:cNvPr id="2" name="Title 1"/>
          <p:cNvSpPr>
            <a:spLocks noGrp="1"/>
          </p:cNvSpPr>
          <p:nvPr>
            <p:ph type="title"/>
          </p:nvPr>
        </p:nvSpPr>
        <p:spPr>
          <a:xfrm>
            <a:off x="324000" y="324000"/>
            <a:ext cx="2520000" cy="3144414"/>
          </a:xfrm>
        </p:spPr>
        <p:txBody>
          <a:bodyPr/>
          <a:lstStyle>
            <a:lvl1pPr>
              <a:defRPr sz="4600"/>
            </a:lvl1pPr>
          </a:lstStyle>
          <a:p>
            <a:r>
              <a:rPr lang="en-GB"/>
              <a:t>Click to edit Master title style</a:t>
            </a:r>
            <a:endParaRPr lang="en-US" dirty="0"/>
          </a:p>
        </p:txBody>
      </p:sp>
      <p:sp>
        <p:nvSpPr>
          <p:cNvPr id="3" name="Content Placeholder 2"/>
          <p:cNvSpPr>
            <a:spLocks noGrp="1"/>
          </p:cNvSpPr>
          <p:nvPr>
            <p:ph idx="1"/>
          </p:nvPr>
        </p:nvSpPr>
        <p:spPr>
          <a:xfrm>
            <a:off x="3132000" y="324000"/>
            <a:ext cx="5652000" cy="4140000"/>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Tree>
    <p:extLst>
      <p:ext uri="{BB962C8B-B14F-4D97-AF65-F5344CB8AC3E}">
        <p14:creationId xmlns:p14="http://schemas.microsoft.com/office/powerpoint/2010/main" val="4358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ng copy">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2000" y="324000"/>
            <a:ext cx="5652000" cy="4176000"/>
          </a:xfrm>
        </p:spPr>
        <p:txBody>
          <a:bodyPr numCol="2" spcCol="180000">
            <a:noAutofit/>
          </a:bodyPr>
          <a:lstStyle>
            <a:lvl1pPr>
              <a:defRPr sz="1000">
                <a:solidFill>
                  <a:schemeClr val="accent1"/>
                </a:solidFill>
                <a:latin typeface="+mj-lt"/>
              </a:defRPr>
            </a:lvl1pPr>
            <a:lvl2pPr>
              <a:defRPr sz="800"/>
            </a:lvl2pPr>
            <a:lvl3pPr marL="90000" indent="-90000">
              <a:defRPr sz="800"/>
            </a:lvl3pPr>
            <a:lvl4pPr marL="180000" indent="-90000">
              <a:defRPr sz="800"/>
            </a:lvl4pPr>
            <a:lvl5pPr marL="270000" indent="-90000">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a:t>ANU SCHOOL OF LAW   |   PRESENTATION NAME GOES HERE</a:t>
            </a:r>
            <a:endParaRPr lang="en-AU"/>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r>
              <a:rPr lang="en-US"/>
              <a:t>DD MMM YY</a:t>
            </a:r>
            <a:endParaRPr lang="en-AU" dirty="0"/>
          </a:p>
        </p:txBody>
      </p:sp>
      <p:sp>
        <p:nvSpPr>
          <p:cNvPr id="8" name="Text Placeholder 7">
            <a:extLst>
              <a:ext uri="{FF2B5EF4-FFF2-40B4-BE49-F238E27FC236}">
                <a16:creationId xmlns:a16="http://schemas.microsoft.com/office/drawing/2014/main" id="{D931932D-C811-4ADE-9CBC-C6F97F4734F5}"/>
              </a:ext>
            </a:extLst>
          </p:cNvPr>
          <p:cNvSpPr>
            <a:spLocks noGrp="1"/>
          </p:cNvSpPr>
          <p:nvPr>
            <p:ph type="body" sz="quarter" idx="13"/>
          </p:nvPr>
        </p:nvSpPr>
        <p:spPr>
          <a:xfrm>
            <a:off x="324000" y="324000"/>
            <a:ext cx="2520000" cy="3006725"/>
          </a:xfrm>
        </p:spPr>
        <p:txBody>
          <a:bodyPr/>
          <a:lstStyle>
            <a:lvl1pPr>
              <a:lnSpc>
                <a:spcPct val="80000"/>
              </a:lnSpc>
              <a:spcBef>
                <a:spcPts val="0"/>
              </a:spcBef>
              <a:spcAft>
                <a:spcPts val="1800"/>
              </a:spcAft>
              <a:defRPr sz="3600"/>
            </a:lvl1pPr>
            <a:lvl2pPr>
              <a:defRPr sz="1800">
                <a:solidFill>
                  <a:schemeClr val="accent1"/>
                </a:solidFill>
              </a:defRPr>
            </a:lvl2pPr>
            <a:lvl3pPr>
              <a:defRPr sz="3600"/>
            </a:lvl3pPr>
            <a:lvl4pPr>
              <a:defRPr sz="3600"/>
            </a:lvl4pPr>
            <a:lvl5pPr>
              <a:defRPr sz="3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0868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324000"/>
            <a:ext cx="8460000" cy="757239"/>
          </a:xfrm>
          <a:prstGeom prst="rect">
            <a:avLst/>
          </a:prstGeom>
        </p:spPr>
        <p:txBody>
          <a:bodyPr vert="horz" lIns="0" tIns="0" rIns="0" bIns="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324000" y="1800000"/>
            <a:ext cx="8460000" cy="27000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LAW   |   PRESENTATION NAME GOES HERE</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0" name="TextBox 9">
            <a:extLst>
              <a:ext uri="{FF2B5EF4-FFF2-40B4-BE49-F238E27FC236}">
                <a16:creationId xmlns:a16="http://schemas.microsoft.com/office/drawing/2014/main" id="{FCEA9F80-8DAB-4E35-8304-FAC3410EE5CB}"/>
              </a:ext>
            </a:extLst>
          </p:cNvPr>
          <p:cNvSpPr txBox="1"/>
          <p:nvPr userDrawn="1"/>
        </p:nvSpPr>
        <p:spPr>
          <a:xfrm>
            <a:off x="-1967198" y="10969"/>
            <a:ext cx="1908720" cy="3785652"/>
          </a:xfrm>
          <a:prstGeom prst="rect">
            <a:avLst/>
          </a:prstGeom>
          <a:noFill/>
        </p:spPr>
        <p:txBody>
          <a:bodyPr wrap="square" lIns="0" tIns="0" rIns="0" bIns="0" rtlCol="0">
            <a:spAutoFit/>
          </a:bodyPr>
          <a:lstStyle/>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Home tab</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New Slide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Choose layout</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CHANGE SLIDE BACKGROUND</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Design Menu</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Format Background</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Find image </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Change Picture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OR</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Delete the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icon</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image</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Format menu</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Click on Crop button</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179388" indent="-179388" algn="l">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22764" indent="-122764" algn="l">
              <a:buFont typeface="+mj-lt"/>
              <a:buNone/>
            </a:pPr>
            <a:endParaRPr lang="en-US" sz="600" b="1" kern="1200" baseline="0" dirty="0">
              <a:solidFill>
                <a:schemeClr val="bg1">
                  <a:lumMod val="65000"/>
                </a:schemeClr>
              </a:solidFill>
              <a:latin typeface="Arial" panose="020B0604020202020204" pitchFamily="34" charset="0"/>
              <a:ea typeface="+mn-ea"/>
              <a:cs typeface="Arial" panose="020B0604020202020204" pitchFamily="34" charset="0"/>
            </a:endParaRPr>
          </a:p>
          <a:p>
            <a:pPr marL="122764" indent="-122764" algn="l">
              <a:buFont typeface="+mj-lt"/>
              <a:buNone/>
            </a:pPr>
            <a:r>
              <a:rPr lang="en-US" sz="600" b="1" kern="1200" baseline="0" dirty="0">
                <a:solidFill>
                  <a:schemeClr val="bg1">
                    <a:lumMod val="65000"/>
                  </a:schemeClr>
                </a:solidFill>
                <a:latin typeface="Arial" panose="020B0604020202020204" pitchFamily="34" charset="0"/>
                <a:ea typeface="+mn-ea"/>
                <a:cs typeface="Arial" panose="020B0604020202020204" pitchFamily="34" charset="0"/>
              </a:rPr>
              <a:t>ADD/CHANGE FOOTER</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Insert Menu</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Header &amp; Footer</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179388" lvl="0" indent="-179388" algn="l" defTabSz="914400" rtl="0" eaLnBrk="1" latinLnBrk="0" hangingPunct="1">
              <a:buFont typeface="+mj-lt"/>
              <a:buAutoNum type="arabicPeriod"/>
            </a:pPr>
            <a:r>
              <a:rPr lang="en-US" sz="600" b="0" kern="1200" baseline="0" dirty="0">
                <a:solidFill>
                  <a:schemeClr val="bg1">
                    <a:lumMod val="65000"/>
                  </a:schemeClr>
                </a:solidFill>
                <a:latin typeface="Arial" panose="020B0604020202020204" pitchFamily="34" charset="0"/>
                <a:ea typeface="+mn-ea"/>
                <a:cs typeface="Arial" panose="020B0604020202020204" pitchFamily="34" charset="0"/>
              </a:rPr>
              <a:t>Change text</a:t>
            </a:r>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r>
              <a:rPr lang="en-US"/>
              <a:t>DD MMM YY</a:t>
            </a:r>
            <a:endParaRPr lang="en-AU" dirty="0"/>
          </a:p>
        </p:txBody>
      </p:sp>
      <p:pic>
        <p:nvPicPr>
          <p:cNvPr id="15" name="Picture 14">
            <a:extLst>
              <a:ext uri="{FF2B5EF4-FFF2-40B4-BE49-F238E27FC236}">
                <a16:creationId xmlns:a16="http://schemas.microsoft.com/office/drawing/2014/main" id="{44DEE85A-4266-4E69-A969-DFA7B1E1413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967198" y="947672"/>
            <a:ext cx="474729" cy="161721"/>
          </a:xfrm>
          <a:prstGeom prst="rect">
            <a:avLst/>
          </a:prstGeom>
        </p:spPr>
      </p:pic>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3" r:id="rId3"/>
    <p:sldLayoutId id="2147483669" r:id="rId4"/>
    <p:sldLayoutId id="2147483670" r:id="rId5"/>
    <p:sldLayoutId id="2147483687" r:id="rId6"/>
    <p:sldLayoutId id="2147483671" r:id="rId7"/>
    <p:sldLayoutId id="2147483672" r:id="rId8"/>
    <p:sldLayoutId id="2147483673" r:id="rId9"/>
    <p:sldLayoutId id="2147483674" r:id="rId10"/>
    <p:sldLayoutId id="2147483677" r:id="rId11"/>
    <p:sldLayoutId id="2147483678" r:id="rId12"/>
    <p:sldLayoutId id="2147483662" r:id="rId13"/>
    <p:sldLayoutId id="2147483676" r:id="rId14"/>
    <p:sldLayoutId id="2147483675" r:id="rId15"/>
    <p:sldLayoutId id="2147483679" r:id="rId16"/>
    <p:sldLayoutId id="2147483680" r:id="rId17"/>
    <p:sldLayoutId id="2147483681" r:id="rId18"/>
    <p:sldLayoutId id="2147483682" r:id="rId19"/>
    <p:sldLayoutId id="2147483683" r:id="rId20"/>
    <p:sldLayoutId id="2147483684" r:id="rId21"/>
    <p:sldLayoutId id="2147483685" r:id="rId22"/>
    <p:sldLayoutId id="2147483664" r:id="rId23"/>
    <p:sldLayoutId id="2147483665" r:id="rId24"/>
    <p:sldLayoutId id="2147483666" r:id="rId25"/>
    <p:sldLayoutId id="2147483667" r:id="rId26"/>
    <p:sldLayoutId id="2147483686" r:id="rId27"/>
    <p:sldLayoutId id="2147483688" r:id="rId28"/>
  </p:sldLayoutIdLst>
  <p:hf hdr="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14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CF4046B-2D6E-4241-ACA9-D9782353F029}"/>
              </a:ext>
            </a:extLst>
          </p:cNvPr>
          <p:cNvSpPr>
            <a:spLocks noGrp="1"/>
          </p:cNvSpPr>
          <p:nvPr>
            <p:ph type="body" sz="quarter" idx="13"/>
          </p:nvPr>
        </p:nvSpPr>
        <p:spPr>
          <a:xfrm>
            <a:off x="418189" y="3078837"/>
            <a:ext cx="6120000" cy="1597884"/>
          </a:xfrm>
        </p:spPr>
        <p:txBody>
          <a:bodyPr>
            <a:normAutofit/>
          </a:bodyPr>
          <a:lstStyle/>
          <a:p>
            <a:r>
              <a:rPr lang="en-US" sz="3200" b="1" cap="none" dirty="0"/>
              <a:t>Industrial transformations and workforce planning</a:t>
            </a:r>
          </a:p>
        </p:txBody>
      </p:sp>
      <p:sp>
        <p:nvSpPr>
          <p:cNvPr id="6" name="Rectangle 5">
            <a:extLst>
              <a:ext uri="{FF2B5EF4-FFF2-40B4-BE49-F238E27FC236}">
                <a16:creationId xmlns:a16="http://schemas.microsoft.com/office/drawing/2014/main" id="{9EF4635A-F978-A140-98F6-7E0B1D8E5C54}"/>
              </a:ext>
            </a:extLst>
          </p:cNvPr>
          <p:cNvSpPr/>
          <p:nvPr/>
        </p:nvSpPr>
        <p:spPr>
          <a:xfrm>
            <a:off x="3622092" y="4146791"/>
            <a:ext cx="3407229" cy="646331"/>
          </a:xfrm>
          <a:prstGeom prst="rect">
            <a:avLst/>
          </a:prstGeom>
        </p:spPr>
        <p:txBody>
          <a:bodyPr wrap="square">
            <a:spAutoFit/>
          </a:bodyPr>
          <a:lstStyle/>
          <a:p>
            <a:pPr lvl="1" algn="r">
              <a:spcAft>
                <a:spcPts val="0"/>
              </a:spcAft>
            </a:pPr>
            <a:r>
              <a:rPr lang="en-US" sz="1200" dirty="0">
                <a:solidFill>
                  <a:schemeClr val="accent1"/>
                </a:solidFill>
              </a:rPr>
              <a:t>Dr Beck Pearse</a:t>
            </a:r>
          </a:p>
          <a:p>
            <a:pPr lvl="1" algn="r">
              <a:spcAft>
                <a:spcPts val="0"/>
              </a:spcAft>
            </a:pPr>
            <a:r>
              <a:rPr lang="en-US" sz="1200" dirty="0" err="1">
                <a:solidFill>
                  <a:schemeClr val="accent1"/>
                </a:solidFill>
              </a:rPr>
              <a:t>Fenner</a:t>
            </a:r>
            <a:r>
              <a:rPr lang="en-US" sz="1200" dirty="0">
                <a:solidFill>
                  <a:schemeClr val="accent1"/>
                </a:solidFill>
              </a:rPr>
              <a:t> School of Environment &amp; Society / </a:t>
            </a:r>
          </a:p>
          <a:p>
            <a:pPr lvl="1" algn="r">
              <a:spcAft>
                <a:spcPts val="0"/>
              </a:spcAft>
            </a:pPr>
            <a:r>
              <a:rPr lang="en-US" sz="1200" dirty="0">
                <a:solidFill>
                  <a:schemeClr val="accent1"/>
                </a:solidFill>
              </a:rPr>
              <a:t>School of Sociology</a:t>
            </a:r>
            <a:endParaRPr lang="en-AU" sz="1200" dirty="0">
              <a:solidFill>
                <a:schemeClr val="accent1"/>
              </a:solidFill>
            </a:endParaRPr>
          </a:p>
        </p:txBody>
      </p:sp>
      <p:pic>
        <p:nvPicPr>
          <p:cNvPr id="7" name="Picture 6" descr="wind mill workers.png">
            <a:extLst>
              <a:ext uri="{FF2B5EF4-FFF2-40B4-BE49-F238E27FC236}">
                <a16:creationId xmlns:a16="http://schemas.microsoft.com/office/drawing/2014/main" id="{E4310F2B-84CD-DF34-F0A5-650F75678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90"/>
            <a:ext cx="9144000" cy="2902710"/>
          </a:xfrm>
          <a:prstGeom prst="rect">
            <a:avLst/>
          </a:prstGeom>
        </p:spPr>
      </p:pic>
    </p:spTree>
    <p:extLst>
      <p:ext uri="{BB962C8B-B14F-4D97-AF65-F5344CB8AC3E}">
        <p14:creationId xmlns:p14="http://schemas.microsoft.com/office/powerpoint/2010/main" val="389838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267709" y="1880613"/>
            <a:ext cx="3933230" cy="1808163"/>
          </a:xfrm>
        </p:spPr>
        <p:txBody>
          <a:bodyPr>
            <a:normAutofit/>
          </a:bodyPr>
          <a:lstStyle/>
          <a:p>
            <a:r>
              <a:rPr lang="en-US" sz="3200" b="1" dirty="0"/>
              <a:t>Energy transition as an infrastructure project</a:t>
            </a:r>
          </a:p>
        </p:txBody>
      </p:sp>
      <p:pic>
        <p:nvPicPr>
          <p:cNvPr id="10" name="Picture 9">
            <a:extLst>
              <a:ext uri="{FF2B5EF4-FFF2-40B4-BE49-F238E27FC236}">
                <a16:creationId xmlns:a16="http://schemas.microsoft.com/office/drawing/2014/main" id="{747B2DA7-A98D-EA46-B88E-AC4CE9255E41}"/>
              </a:ext>
            </a:extLst>
          </p:cNvPr>
          <p:cNvPicPr>
            <a:picLocks noChangeAspect="1"/>
          </p:cNvPicPr>
          <p:nvPr/>
        </p:nvPicPr>
        <p:blipFill>
          <a:blip r:embed="rId2"/>
          <a:stretch>
            <a:fillRect/>
          </a:stretch>
        </p:blipFill>
        <p:spPr>
          <a:xfrm>
            <a:off x="4451598" y="1"/>
            <a:ext cx="3139636" cy="4752212"/>
          </a:xfrm>
          <a:prstGeom prst="rect">
            <a:avLst/>
          </a:prstGeom>
        </p:spPr>
      </p:pic>
    </p:spTree>
    <p:extLst>
      <p:ext uri="{BB962C8B-B14F-4D97-AF65-F5344CB8AC3E}">
        <p14:creationId xmlns:p14="http://schemas.microsoft.com/office/powerpoint/2010/main" val="86846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3639127" y="333236"/>
            <a:ext cx="4682836" cy="2139553"/>
          </a:xfrm>
        </p:spPr>
        <p:txBody>
          <a:bodyPr>
            <a:normAutofit/>
          </a:bodyPr>
          <a:lstStyle/>
          <a:p>
            <a:r>
              <a:rPr lang="en-AU" sz="1800" b="1" cap="none" dirty="0"/>
              <a:t>Large scale generation capacity by NSW region (MW): operational, under construction and planned </a:t>
            </a:r>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267709" y="1880613"/>
            <a:ext cx="3139636" cy="1808163"/>
          </a:xfrm>
        </p:spPr>
        <p:txBody>
          <a:bodyPr>
            <a:normAutofit/>
          </a:bodyPr>
          <a:lstStyle/>
          <a:p>
            <a:r>
              <a:rPr lang="en-US" sz="3200" b="1" dirty="0"/>
              <a:t>Energy transition as a spatial shift</a:t>
            </a:r>
          </a:p>
        </p:txBody>
      </p:sp>
      <p:graphicFrame>
        <p:nvGraphicFramePr>
          <p:cNvPr id="8" name="Chart 7">
            <a:extLst>
              <a:ext uri="{FF2B5EF4-FFF2-40B4-BE49-F238E27FC236}">
                <a16:creationId xmlns:a16="http://schemas.microsoft.com/office/drawing/2014/main" id="{22F126E9-FFB9-3042-AF2A-E2DC660FCFE8}"/>
              </a:ext>
            </a:extLst>
          </p:cNvPr>
          <p:cNvGraphicFramePr/>
          <p:nvPr/>
        </p:nvGraphicFramePr>
        <p:xfrm>
          <a:off x="3341475" y="1097182"/>
          <a:ext cx="5400001" cy="31792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1755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146964" y="1557928"/>
            <a:ext cx="2494636" cy="2139553"/>
          </a:xfrm>
        </p:spPr>
        <p:txBody>
          <a:bodyPr>
            <a:normAutofit/>
          </a:bodyPr>
          <a:lstStyle/>
          <a:p>
            <a:r>
              <a:rPr lang="en-AU" sz="2800" b="1" cap="none" dirty="0"/>
              <a:t>Priority Energy Zones (NSW Govt 2018)</a:t>
            </a:r>
          </a:p>
        </p:txBody>
      </p:sp>
      <p:pic>
        <p:nvPicPr>
          <p:cNvPr id="10" name="Picture 9" descr="Screen Shot 2018-07-19 at 10.35.00 AM.png">
            <a:extLst>
              <a:ext uri="{FF2B5EF4-FFF2-40B4-BE49-F238E27FC236}">
                <a16:creationId xmlns:a16="http://schemas.microsoft.com/office/drawing/2014/main" id="{97EB0C66-922F-6F4B-B742-4907C0A59FCA}"/>
              </a:ext>
            </a:extLst>
          </p:cNvPr>
          <p:cNvPicPr>
            <a:picLocks noChangeAspect="1"/>
          </p:cNvPicPr>
          <p:nvPr/>
        </p:nvPicPr>
        <p:blipFill rotWithShape="1">
          <a:blip r:embed="rId3">
            <a:extLst>
              <a:ext uri="{28A0092B-C50C-407E-A947-70E740481C1C}">
                <a14:useLocalDpi xmlns:a14="http://schemas.microsoft.com/office/drawing/2010/main" val="0"/>
              </a:ext>
            </a:extLst>
          </a:blip>
          <a:srcRect t="5389" b="2388"/>
          <a:stretch/>
        </p:blipFill>
        <p:spPr>
          <a:xfrm>
            <a:off x="2732272" y="333236"/>
            <a:ext cx="6264764" cy="4248879"/>
          </a:xfrm>
          <a:prstGeom prst="rect">
            <a:avLst/>
          </a:prstGeom>
        </p:spPr>
      </p:pic>
    </p:spTree>
    <p:extLst>
      <p:ext uri="{BB962C8B-B14F-4D97-AF65-F5344CB8AC3E}">
        <p14:creationId xmlns:p14="http://schemas.microsoft.com/office/powerpoint/2010/main" val="174068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222DE88-1116-3D40-9F7F-4366FADE13E9}"/>
              </a:ext>
            </a:extLst>
          </p:cNvPr>
          <p:cNvSpPr>
            <a:spLocks noGrp="1"/>
          </p:cNvSpPr>
          <p:nvPr>
            <p:ph type="ftr" sz="quarter" idx="11"/>
          </p:nvPr>
        </p:nvSpPr>
        <p:spPr/>
        <p:txBody>
          <a:bodyPr/>
          <a:lstStyle/>
          <a:p>
            <a:r>
              <a:rPr lang="en-US"/>
              <a:t>ANU SCHOOL OF LAW   |   PRESENTATION NAME GOES HERE</a:t>
            </a:r>
            <a:endParaRPr lang="en-AU"/>
          </a:p>
        </p:txBody>
      </p:sp>
      <p:sp>
        <p:nvSpPr>
          <p:cNvPr id="5" name="Slide Number Placeholder 4">
            <a:extLst>
              <a:ext uri="{FF2B5EF4-FFF2-40B4-BE49-F238E27FC236}">
                <a16:creationId xmlns:a16="http://schemas.microsoft.com/office/drawing/2014/main" id="{51035ECC-F1A3-594E-94D2-E825753553B1}"/>
              </a:ext>
            </a:extLst>
          </p:cNvPr>
          <p:cNvSpPr>
            <a:spLocks noGrp="1"/>
          </p:cNvSpPr>
          <p:nvPr>
            <p:ph type="sldNum" sz="quarter" idx="12"/>
          </p:nvPr>
        </p:nvSpPr>
        <p:spPr/>
        <p:txBody>
          <a:bodyPr/>
          <a:lstStyle/>
          <a:p>
            <a:fld id="{10A01DC5-1685-4615-8240-15192985C6A2}" type="slidenum">
              <a:rPr lang="en-AU" smtClean="0"/>
              <a:pPr/>
              <a:t>13</a:t>
            </a:fld>
            <a:endParaRPr lang="en-AU"/>
          </a:p>
        </p:txBody>
      </p:sp>
      <p:sp>
        <p:nvSpPr>
          <p:cNvPr id="6" name="Date Placeholder 5">
            <a:extLst>
              <a:ext uri="{FF2B5EF4-FFF2-40B4-BE49-F238E27FC236}">
                <a16:creationId xmlns:a16="http://schemas.microsoft.com/office/drawing/2014/main" id="{8148EEFB-820B-9C48-AFC5-04C9EFF28944}"/>
              </a:ext>
            </a:extLst>
          </p:cNvPr>
          <p:cNvSpPr>
            <a:spLocks noGrp="1"/>
          </p:cNvSpPr>
          <p:nvPr>
            <p:ph type="dt" sz="half" idx="2"/>
          </p:nvPr>
        </p:nvSpPr>
        <p:spPr/>
        <p:txBody>
          <a:bodyPr/>
          <a:lstStyle/>
          <a:p>
            <a:r>
              <a:rPr lang="en-US"/>
              <a:t>DD MMM YY</a:t>
            </a:r>
            <a:endParaRPr lang="en-AU" dirty="0"/>
          </a:p>
        </p:txBody>
      </p:sp>
      <p:pic>
        <p:nvPicPr>
          <p:cNvPr id="8" name="Picture 7" descr="A group of people holding signs&#10;&#10;Description automatically generated with low confidence">
            <a:extLst>
              <a:ext uri="{FF2B5EF4-FFF2-40B4-BE49-F238E27FC236}">
                <a16:creationId xmlns:a16="http://schemas.microsoft.com/office/drawing/2014/main" id="{4BF70942-52C6-B242-861E-884779636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 y="229500"/>
            <a:ext cx="7932104" cy="4443716"/>
          </a:xfrm>
          <a:prstGeom prst="rect">
            <a:avLst/>
          </a:prstGeom>
        </p:spPr>
      </p:pic>
    </p:spTree>
    <p:extLst>
      <p:ext uri="{BB962C8B-B14F-4D97-AF65-F5344CB8AC3E}">
        <p14:creationId xmlns:p14="http://schemas.microsoft.com/office/powerpoint/2010/main" val="276636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C564-6322-5B45-9A3F-5379115555A0}"/>
              </a:ext>
            </a:extLst>
          </p:cNvPr>
          <p:cNvSpPr>
            <a:spLocks noGrp="1"/>
          </p:cNvSpPr>
          <p:nvPr>
            <p:ph type="title"/>
          </p:nvPr>
        </p:nvSpPr>
        <p:spPr>
          <a:xfrm>
            <a:off x="684000" y="781877"/>
            <a:ext cx="7664870" cy="2133601"/>
          </a:xfrm>
        </p:spPr>
        <p:txBody>
          <a:bodyPr>
            <a:normAutofit fontScale="90000"/>
          </a:bodyPr>
          <a:lstStyle/>
          <a:p>
            <a:r>
              <a:rPr lang="en-US" b="1" dirty="0"/>
              <a:t>Just transition: </a:t>
            </a:r>
            <a:br>
              <a:rPr lang="en-US" b="1" dirty="0"/>
            </a:br>
            <a:r>
              <a:rPr lang="en-US" b="1" dirty="0"/>
              <a:t/>
            </a:r>
            <a:br>
              <a:rPr lang="en-US" b="1" dirty="0"/>
            </a:br>
            <a:r>
              <a:rPr lang="en-US" b="1" i="1" dirty="0"/>
              <a:t>What is it? Who needs it?</a:t>
            </a:r>
            <a:r>
              <a:rPr lang="en-AU" b="1" i="1" dirty="0"/>
              <a:t/>
            </a:r>
            <a:br>
              <a:rPr lang="en-AU" b="1" i="1" dirty="0"/>
            </a:br>
            <a:r>
              <a:rPr lang="en-AU" b="1" i="1" dirty="0"/>
              <a:t/>
            </a:r>
            <a:br>
              <a:rPr lang="en-AU" b="1" i="1" dirty="0"/>
            </a:br>
            <a:endParaRPr lang="en-US" b="1" dirty="0"/>
          </a:p>
        </p:txBody>
      </p:sp>
      <p:sp>
        <p:nvSpPr>
          <p:cNvPr id="4" name="Footer Placeholder 3">
            <a:extLst>
              <a:ext uri="{FF2B5EF4-FFF2-40B4-BE49-F238E27FC236}">
                <a16:creationId xmlns:a16="http://schemas.microsoft.com/office/drawing/2014/main" id="{3222DE88-1116-3D40-9F7F-4366FADE13E9}"/>
              </a:ext>
            </a:extLst>
          </p:cNvPr>
          <p:cNvSpPr>
            <a:spLocks noGrp="1"/>
          </p:cNvSpPr>
          <p:nvPr>
            <p:ph type="ftr" sz="quarter" idx="11"/>
          </p:nvPr>
        </p:nvSpPr>
        <p:spPr/>
        <p:txBody>
          <a:bodyPr/>
          <a:lstStyle/>
          <a:p>
            <a:endParaRPr lang="en-AU" dirty="0"/>
          </a:p>
          <a:p>
            <a:endParaRPr lang="en-AU" dirty="0"/>
          </a:p>
        </p:txBody>
      </p:sp>
      <p:sp>
        <p:nvSpPr>
          <p:cNvPr id="5" name="Slide Number Placeholder 4">
            <a:extLst>
              <a:ext uri="{FF2B5EF4-FFF2-40B4-BE49-F238E27FC236}">
                <a16:creationId xmlns:a16="http://schemas.microsoft.com/office/drawing/2014/main" id="{51035ECC-F1A3-594E-94D2-E825753553B1}"/>
              </a:ext>
            </a:extLst>
          </p:cNvPr>
          <p:cNvSpPr>
            <a:spLocks noGrp="1"/>
          </p:cNvSpPr>
          <p:nvPr>
            <p:ph type="sldNum" sz="quarter" idx="12"/>
          </p:nvPr>
        </p:nvSpPr>
        <p:spPr>
          <a:xfrm flipH="1" flipV="1">
            <a:off x="683999" y="5021999"/>
            <a:ext cx="1157157" cy="1292303"/>
          </a:xfrm>
        </p:spPr>
        <p:txBody>
          <a:bodyPr/>
          <a:lstStyle/>
          <a:p>
            <a:endParaRPr lang="en-AU" dirty="0"/>
          </a:p>
          <a:p>
            <a:endParaRPr lang="en-AU" dirty="0"/>
          </a:p>
        </p:txBody>
      </p:sp>
    </p:spTree>
    <p:extLst>
      <p:ext uri="{BB962C8B-B14F-4D97-AF65-F5344CB8AC3E}">
        <p14:creationId xmlns:p14="http://schemas.microsoft.com/office/powerpoint/2010/main" val="19598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10;&#10;Description automatically generated">
            <a:extLst>
              <a:ext uri="{FF2B5EF4-FFF2-40B4-BE49-F238E27FC236}">
                <a16:creationId xmlns:a16="http://schemas.microsoft.com/office/drawing/2014/main" id="{73DC22DA-BD26-A94B-AE0C-85A64A683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4000" y="28486"/>
            <a:ext cx="6593550" cy="4993514"/>
          </a:xfrm>
        </p:spPr>
      </p:pic>
      <p:sp>
        <p:nvSpPr>
          <p:cNvPr id="4" name="Footer Placeholder 3">
            <a:extLst>
              <a:ext uri="{FF2B5EF4-FFF2-40B4-BE49-F238E27FC236}">
                <a16:creationId xmlns:a16="http://schemas.microsoft.com/office/drawing/2014/main" id="{9D77A152-9369-1745-A8E9-A047E391DF2F}"/>
              </a:ext>
            </a:extLst>
          </p:cNvPr>
          <p:cNvSpPr>
            <a:spLocks noGrp="1"/>
          </p:cNvSpPr>
          <p:nvPr>
            <p:ph type="ftr" sz="quarter" idx="11"/>
          </p:nvPr>
        </p:nvSpPr>
        <p:spPr/>
        <p:txBody>
          <a:bodyPr/>
          <a:lstStyle/>
          <a:p>
            <a:r>
              <a:rPr lang="en-US"/>
              <a:t>ANU SCHOOL OF LAW   |   PRESENTATION NAME GOES HERE</a:t>
            </a:r>
            <a:endParaRPr lang="en-AU"/>
          </a:p>
        </p:txBody>
      </p:sp>
      <p:sp>
        <p:nvSpPr>
          <p:cNvPr id="5" name="Slide Number Placeholder 4">
            <a:extLst>
              <a:ext uri="{FF2B5EF4-FFF2-40B4-BE49-F238E27FC236}">
                <a16:creationId xmlns:a16="http://schemas.microsoft.com/office/drawing/2014/main" id="{883A2647-A191-8E4A-B65D-3F3AF60A3CC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8493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77A152-9369-1745-A8E9-A047E391DF2F}"/>
              </a:ext>
            </a:extLst>
          </p:cNvPr>
          <p:cNvSpPr>
            <a:spLocks noGrp="1"/>
          </p:cNvSpPr>
          <p:nvPr>
            <p:ph type="ftr" sz="quarter" idx="11"/>
          </p:nvPr>
        </p:nvSpPr>
        <p:spPr/>
        <p:txBody>
          <a:bodyPr/>
          <a:lstStyle/>
          <a:p>
            <a:r>
              <a:rPr lang="en-US"/>
              <a:t>ANU SCHOOL OF LAW   |   PRESENTATION NAME GOES HERE</a:t>
            </a:r>
            <a:endParaRPr lang="en-AU"/>
          </a:p>
        </p:txBody>
      </p:sp>
      <p:pic>
        <p:nvPicPr>
          <p:cNvPr id="7" name="Content Placeholder 6" descr="Graphical user interface, text, application&#10;&#10;Description automatically generated">
            <a:extLst>
              <a:ext uri="{FF2B5EF4-FFF2-40B4-BE49-F238E27FC236}">
                <a16:creationId xmlns:a16="http://schemas.microsoft.com/office/drawing/2014/main" id="{33548EF7-07C6-1D41-A56D-2CDA8DBD14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000" y="-1"/>
            <a:ext cx="6784696" cy="5115733"/>
          </a:xfrm>
        </p:spPr>
      </p:pic>
    </p:spTree>
    <p:extLst>
      <p:ext uri="{BB962C8B-B14F-4D97-AF65-F5344CB8AC3E}">
        <p14:creationId xmlns:p14="http://schemas.microsoft.com/office/powerpoint/2010/main" val="265541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C564-6322-5B45-9A3F-5379115555A0}"/>
              </a:ext>
            </a:extLst>
          </p:cNvPr>
          <p:cNvSpPr>
            <a:spLocks noGrp="1"/>
          </p:cNvSpPr>
          <p:nvPr>
            <p:ph type="title"/>
          </p:nvPr>
        </p:nvSpPr>
        <p:spPr>
          <a:xfrm>
            <a:off x="684000" y="781877"/>
            <a:ext cx="8168452" cy="2133601"/>
          </a:xfrm>
        </p:spPr>
        <p:txBody>
          <a:bodyPr>
            <a:normAutofit fontScale="90000"/>
          </a:bodyPr>
          <a:lstStyle/>
          <a:p>
            <a:r>
              <a:rPr lang="en-AU" b="1" dirty="0"/>
              <a:t>Just transition in a labour perspective</a:t>
            </a:r>
            <a:br>
              <a:rPr lang="en-AU" b="1" dirty="0"/>
            </a:br>
            <a:r>
              <a:rPr lang="en-AU" b="1" dirty="0"/>
              <a:t/>
            </a:r>
            <a:br>
              <a:rPr lang="en-AU" b="1" dirty="0"/>
            </a:br>
            <a:r>
              <a:rPr lang="en-AU" b="1" dirty="0"/>
              <a:t/>
            </a:r>
            <a:br>
              <a:rPr lang="en-AU" b="1" dirty="0"/>
            </a:br>
            <a:r>
              <a:rPr lang="en-AU" b="1" i="1" dirty="0"/>
              <a:t>How does work (paid and unpaid) change during energy transitions?</a:t>
            </a:r>
            <a:endParaRPr lang="en-US" b="1" dirty="0"/>
          </a:p>
        </p:txBody>
      </p:sp>
      <p:sp>
        <p:nvSpPr>
          <p:cNvPr id="4" name="Footer Placeholder 3">
            <a:extLst>
              <a:ext uri="{FF2B5EF4-FFF2-40B4-BE49-F238E27FC236}">
                <a16:creationId xmlns:a16="http://schemas.microsoft.com/office/drawing/2014/main" id="{3222DE88-1116-3D40-9F7F-4366FADE13E9}"/>
              </a:ext>
            </a:extLst>
          </p:cNvPr>
          <p:cNvSpPr>
            <a:spLocks noGrp="1"/>
          </p:cNvSpPr>
          <p:nvPr>
            <p:ph type="ftr" sz="quarter" idx="11"/>
          </p:nvPr>
        </p:nvSpPr>
        <p:spPr>
          <a:xfrm>
            <a:off x="1872000" y="6140919"/>
            <a:ext cx="5400000" cy="108000"/>
          </a:xfrm>
        </p:spPr>
        <p:txBody>
          <a:bodyPr/>
          <a:lstStyle/>
          <a:p>
            <a:endParaRPr lang="en-AU" dirty="0"/>
          </a:p>
        </p:txBody>
      </p:sp>
      <p:sp>
        <p:nvSpPr>
          <p:cNvPr id="5" name="Slide Number Placeholder 4">
            <a:extLst>
              <a:ext uri="{FF2B5EF4-FFF2-40B4-BE49-F238E27FC236}">
                <a16:creationId xmlns:a16="http://schemas.microsoft.com/office/drawing/2014/main" id="{51035ECC-F1A3-594E-94D2-E825753553B1}"/>
              </a:ext>
            </a:extLst>
          </p:cNvPr>
          <p:cNvSpPr>
            <a:spLocks noGrp="1"/>
          </p:cNvSpPr>
          <p:nvPr>
            <p:ph type="sldNum" sz="quarter" idx="12"/>
          </p:nvPr>
        </p:nvSpPr>
        <p:spPr>
          <a:xfrm>
            <a:off x="0" y="5585254"/>
            <a:ext cx="1826076" cy="1327330"/>
          </a:xfrm>
        </p:spPr>
        <p:txBody>
          <a:bodyPr/>
          <a:lstStyle/>
          <a:p>
            <a:endParaRPr lang="en-AU" dirty="0"/>
          </a:p>
          <a:p>
            <a:endParaRPr lang="en-AU" dirty="0"/>
          </a:p>
          <a:p>
            <a:endParaRPr lang="en-AU" dirty="0"/>
          </a:p>
          <a:p>
            <a:endParaRPr lang="en-AU" dirty="0"/>
          </a:p>
        </p:txBody>
      </p:sp>
    </p:spTree>
    <p:extLst>
      <p:ext uri="{BB962C8B-B14F-4D97-AF65-F5344CB8AC3E}">
        <p14:creationId xmlns:p14="http://schemas.microsoft.com/office/powerpoint/2010/main" val="310387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2941983" y="715618"/>
            <a:ext cx="5825008" cy="2823660"/>
          </a:xfrm>
        </p:spPr>
        <p:txBody>
          <a:bodyPr>
            <a:normAutofit fontScale="90000"/>
          </a:bodyPr>
          <a:lstStyle/>
          <a:p>
            <a:r>
              <a:rPr lang="en-US" sz="3200" cap="none" dirty="0"/>
              <a:t>Labour as a production cost (commodity)</a:t>
            </a:r>
            <a:br>
              <a:rPr lang="en-US" sz="3200" cap="none" dirty="0"/>
            </a:br>
            <a:r>
              <a:rPr lang="en-US" sz="3200" cap="none" dirty="0"/>
              <a:t/>
            </a:r>
            <a:br>
              <a:rPr lang="en-US" sz="3200" cap="none" dirty="0"/>
            </a:br>
            <a:r>
              <a:rPr lang="en-US" sz="3200" cap="none" dirty="0"/>
              <a:t>Labour as divided</a:t>
            </a:r>
            <a:br>
              <a:rPr lang="en-US" sz="3200" cap="none" dirty="0"/>
            </a:br>
            <a:r>
              <a:rPr lang="en-US" sz="3200" cap="none" dirty="0"/>
              <a:t>(segmented workforces, households)</a:t>
            </a:r>
            <a:br>
              <a:rPr lang="en-US" sz="3200" cap="none" dirty="0"/>
            </a:br>
            <a:r>
              <a:rPr lang="en-US" sz="3200" cap="none" dirty="0"/>
              <a:t/>
            </a:r>
            <a:br>
              <a:rPr lang="en-US" sz="3200" cap="none" dirty="0"/>
            </a:br>
            <a:r>
              <a:rPr lang="en-US" sz="3200" cap="none" dirty="0"/>
              <a:t>Labour as a subject of regulation (institution)</a:t>
            </a:r>
            <a:br>
              <a:rPr lang="en-US" sz="3200" cap="none" dirty="0"/>
            </a:br>
            <a:r>
              <a:rPr lang="en-US" sz="3200" cap="none" dirty="0"/>
              <a:t/>
            </a:r>
            <a:br>
              <a:rPr lang="en-US" sz="3200" cap="none" dirty="0"/>
            </a:br>
            <a:r>
              <a:rPr lang="en-US" sz="3200" cap="none" dirty="0"/>
              <a:t>Labour as a protagonist</a:t>
            </a:r>
            <a:br>
              <a:rPr lang="en-US" sz="3200" cap="none" dirty="0"/>
            </a:br>
            <a:r>
              <a:rPr lang="en-US" sz="3200" cap="none" dirty="0"/>
              <a:t>(social agent)</a:t>
            </a:r>
            <a:br>
              <a:rPr lang="en-US" sz="3200" cap="none" dirty="0"/>
            </a:br>
            <a:r>
              <a:rPr lang="en-US" sz="3200" cap="none" dirty="0"/>
              <a:t/>
            </a:r>
            <a:br>
              <a:rPr lang="en-US" sz="3200" cap="none" dirty="0"/>
            </a:br>
            <a:endParaRPr lang="en-US" sz="3200" cap="none" dirty="0"/>
          </a:p>
        </p:txBody>
      </p:sp>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a:xfrm>
            <a:off x="731772" y="5631961"/>
            <a:ext cx="2468627" cy="2192303"/>
          </a:xfrm>
        </p:spPr>
        <p:txBody>
          <a:bodyPr/>
          <a:lstStyle/>
          <a:p>
            <a:endParaRPr lang="en-AU" dirty="0"/>
          </a:p>
          <a:p>
            <a:endParaRPr lang="en-AU" dirty="0"/>
          </a:p>
        </p:txBody>
      </p:sp>
      <p:sp>
        <p:nvSpPr>
          <p:cNvPr id="5" name="Date Placeholder 4">
            <a:extLst>
              <a:ext uri="{FF2B5EF4-FFF2-40B4-BE49-F238E27FC236}">
                <a16:creationId xmlns:a16="http://schemas.microsoft.com/office/drawing/2014/main" id="{48152E92-D2B8-2146-A85C-7DA04A7ADD71}"/>
              </a:ext>
            </a:extLst>
          </p:cNvPr>
          <p:cNvSpPr>
            <a:spLocks noGrp="1"/>
          </p:cNvSpPr>
          <p:nvPr>
            <p:ph type="dt" sz="half" idx="2"/>
          </p:nvPr>
        </p:nvSpPr>
        <p:spPr>
          <a:xfrm>
            <a:off x="6120000" y="5939610"/>
            <a:ext cx="720000" cy="108000"/>
          </a:xfrm>
        </p:spPr>
        <p:txBody>
          <a:bodyPr/>
          <a:lstStyle/>
          <a:p>
            <a:endParaRPr lang="en-US" dirty="0"/>
          </a:p>
          <a:p>
            <a:endParaRPr lang="en-AU" dirty="0"/>
          </a:p>
          <a:p>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2286678" cy="1808163"/>
          </a:xfrm>
        </p:spPr>
        <p:txBody>
          <a:bodyPr>
            <a:normAutofit/>
          </a:bodyPr>
          <a:lstStyle/>
          <a:p>
            <a:r>
              <a:rPr lang="en-US" sz="3200" b="1" dirty="0"/>
              <a:t>Labour perspectives</a:t>
            </a:r>
          </a:p>
        </p:txBody>
      </p:sp>
    </p:spTree>
    <p:extLst>
      <p:ext uri="{BB962C8B-B14F-4D97-AF65-F5344CB8AC3E}">
        <p14:creationId xmlns:p14="http://schemas.microsoft.com/office/powerpoint/2010/main" val="403254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2286678" cy="1808163"/>
          </a:xfrm>
        </p:spPr>
        <p:txBody>
          <a:bodyPr>
            <a:normAutofit/>
          </a:bodyPr>
          <a:lstStyle/>
          <a:p>
            <a:r>
              <a:rPr lang="en-US" sz="3200" b="1" dirty="0"/>
              <a:t>Labour as commodity</a:t>
            </a:r>
          </a:p>
        </p:txBody>
      </p:sp>
      <p:pic>
        <p:nvPicPr>
          <p:cNvPr id="7" name="Picture 6" descr="Chart&#10;&#10;Description automatically generated">
            <a:extLst>
              <a:ext uri="{FF2B5EF4-FFF2-40B4-BE49-F238E27FC236}">
                <a16:creationId xmlns:a16="http://schemas.microsoft.com/office/drawing/2014/main" id="{75301205-8E6F-CF4F-BE77-3B57A4C43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86" y="988087"/>
            <a:ext cx="6626087" cy="3167325"/>
          </a:xfrm>
          <a:prstGeom prst="rect">
            <a:avLst/>
          </a:prstGeom>
        </p:spPr>
      </p:pic>
    </p:spTree>
    <p:extLst>
      <p:ext uri="{BB962C8B-B14F-4D97-AF65-F5344CB8AC3E}">
        <p14:creationId xmlns:p14="http://schemas.microsoft.com/office/powerpoint/2010/main" val="51450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CF4046B-2D6E-4241-ACA9-D9782353F029}"/>
              </a:ext>
            </a:extLst>
          </p:cNvPr>
          <p:cNvSpPr>
            <a:spLocks noGrp="1"/>
          </p:cNvSpPr>
          <p:nvPr>
            <p:ph type="body" sz="quarter" idx="13"/>
          </p:nvPr>
        </p:nvSpPr>
        <p:spPr>
          <a:xfrm>
            <a:off x="425450" y="373063"/>
            <a:ext cx="6120000" cy="3960000"/>
          </a:xfrm>
        </p:spPr>
        <p:txBody>
          <a:bodyPr>
            <a:normAutofit/>
          </a:bodyPr>
          <a:lstStyle/>
          <a:p>
            <a:pPr lvl="1" algn="ctr"/>
            <a:r>
              <a:rPr lang="en-US" sz="3000" b="1" dirty="0"/>
              <a:t>Acknowledgement of Country</a:t>
            </a:r>
          </a:p>
          <a:p>
            <a:pPr lvl="1" algn="ctr"/>
            <a:endParaRPr lang="en-US" sz="3000" dirty="0"/>
          </a:p>
          <a:p>
            <a:pPr lvl="1" algn="ctr"/>
            <a:r>
              <a:rPr lang="en-US" sz="2500" i="1" dirty="0"/>
              <a:t>We acknowledge and celebrate the First Peoples on whose traditional land we meet and work, and whose cultures are amongst the oldest continuing cultures in human history</a:t>
            </a:r>
          </a:p>
          <a:p>
            <a:pPr lvl="1"/>
            <a:endParaRPr lang="en-US" dirty="0"/>
          </a:p>
        </p:txBody>
      </p:sp>
    </p:spTree>
    <p:extLst>
      <p:ext uri="{BB962C8B-B14F-4D97-AF65-F5344CB8AC3E}">
        <p14:creationId xmlns:p14="http://schemas.microsoft.com/office/powerpoint/2010/main" val="1621877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2286678" cy="1808163"/>
          </a:xfrm>
        </p:spPr>
        <p:txBody>
          <a:bodyPr>
            <a:normAutofit/>
          </a:bodyPr>
          <a:lstStyle/>
          <a:p>
            <a:r>
              <a:rPr lang="en-US" sz="3200" b="1" dirty="0"/>
              <a:t>Labour institutions</a:t>
            </a:r>
          </a:p>
        </p:txBody>
      </p:sp>
      <p:pic>
        <p:nvPicPr>
          <p:cNvPr id="10" name="Picture 9" descr="A sign on a wall&#10;&#10;Description automatically generated with medium confidence">
            <a:extLst>
              <a:ext uri="{FF2B5EF4-FFF2-40B4-BE49-F238E27FC236}">
                <a16:creationId xmlns:a16="http://schemas.microsoft.com/office/drawing/2014/main" id="{89F3E3F4-09F8-CD4E-9F80-CD3AF3610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46" y="2445274"/>
            <a:ext cx="3220278" cy="2123415"/>
          </a:xfrm>
          <a:prstGeom prst="rect">
            <a:avLst/>
          </a:prstGeom>
        </p:spPr>
      </p:pic>
      <p:pic>
        <p:nvPicPr>
          <p:cNvPr id="12" name="Picture 11" descr="Text, whiteboard&#10;&#10;Description automatically generated">
            <a:extLst>
              <a:ext uri="{FF2B5EF4-FFF2-40B4-BE49-F238E27FC236}">
                <a16:creationId xmlns:a16="http://schemas.microsoft.com/office/drawing/2014/main" id="{A4CA55D8-3CA8-D445-BAD1-3E15BF645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936" y="178239"/>
            <a:ext cx="3531152" cy="2134136"/>
          </a:xfrm>
          <a:prstGeom prst="rect">
            <a:avLst/>
          </a:prstGeom>
        </p:spPr>
      </p:pic>
      <p:pic>
        <p:nvPicPr>
          <p:cNvPr id="14" name="Picture 13" descr="A group of men standing in front of a building with graffiti&#10;&#10;Description automatically generated with low confidence">
            <a:extLst>
              <a:ext uri="{FF2B5EF4-FFF2-40B4-BE49-F238E27FC236}">
                <a16:creationId xmlns:a16="http://schemas.microsoft.com/office/drawing/2014/main" id="{6BEDB5B5-902E-804F-A274-15B01D91C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757" y="515750"/>
            <a:ext cx="2697922" cy="1796625"/>
          </a:xfrm>
          <a:prstGeom prst="rect">
            <a:avLst/>
          </a:prstGeom>
        </p:spPr>
      </p:pic>
    </p:spTree>
    <p:extLst>
      <p:ext uri="{BB962C8B-B14F-4D97-AF65-F5344CB8AC3E}">
        <p14:creationId xmlns:p14="http://schemas.microsoft.com/office/powerpoint/2010/main" val="418093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F87D-FC61-924E-B029-CEED9205512A}"/>
              </a:ext>
            </a:extLst>
          </p:cNvPr>
          <p:cNvSpPr>
            <a:spLocks noGrp="1"/>
          </p:cNvSpPr>
          <p:nvPr>
            <p:ph type="title"/>
          </p:nvPr>
        </p:nvSpPr>
        <p:spPr/>
        <p:txBody>
          <a:bodyPr/>
          <a:lstStyle/>
          <a:p>
            <a:r>
              <a:rPr lang="en-AU" b="1" dirty="0"/>
              <a:t>Segmented work</a:t>
            </a:r>
            <a:endParaRPr lang="en-US" b="1" dirty="0"/>
          </a:p>
        </p:txBody>
      </p:sp>
      <p:pic>
        <p:nvPicPr>
          <p:cNvPr id="3" name="Picture 2" descr="A screenshot of a cell phone&#10;&#10;Description generated with high confidence">
            <a:extLst>
              <a:ext uri="{FF2B5EF4-FFF2-40B4-BE49-F238E27FC236}">
                <a16:creationId xmlns:a16="http://schemas.microsoft.com/office/drawing/2014/main" id="{1F6E9FEA-9096-8F4B-9F5B-BEF321BB4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404" y="189129"/>
            <a:ext cx="3112974" cy="4472417"/>
          </a:xfrm>
          <a:prstGeom prst="rect">
            <a:avLst/>
          </a:prstGeom>
        </p:spPr>
      </p:pic>
      <p:pic>
        <p:nvPicPr>
          <p:cNvPr id="7" name="Picture 6" descr="A picture containing ground, outdoor, person, cooking&#10;&#10;Description automatically generated">
            <a:extLst>
              <a:ext uri="{FF2B5EF4-FFF2-40B4-BE49-F238E27FC236}">
                <a16:creationId xmlns:a16="http://schemas.microsoft.com/office/drawing/2014/main" id="{95F52268-5035-BF43-B3F8-051FB7486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1122860"/>
            <a:ext cx="4736169" cy="2362787"/>
          </a:xfrm>
          <a:prstGeom prst="rect">
            <a:avLst/>
          </a:prstGeom>
        </p:spPr>
      </p:pic>
    </p:spTree>
    <p:extLst>
      <p:ext uri="{BB962C8B-B14F-4D97-AF65-F5344CB8AC3E}">
        <p14:creationId xmlns:p14="http://schemas.microsoft.com/office/powerpoint/2010/main" val="3548219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a:xfrm flipH="1" flipV="1">
            <a:off x="684000" y="5022000"/>
            <a:ext cx="756000" cy="1317016"/>
          </a:xfrm>
        </p:spPr>
        <p:txBody>
          <a:bodyPr/>
          <a:lstStyle/>
          <a:p>
            <a:fld id="{10A01DC5-1685-4615-8240-15192985C6A2}" type="slidenum">
              <a:rPr lang="en-AU" smtClean="0"/>
              <a:pPr/>
              <a:t>22</a:t>
            </a:fld>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2286678" cy="1808163"/>
          </a:xfrm>
        </p:spPr>
        <p:txBody>
          <a:bodyPr>
            <a:normAutofit/>
          </a:bodyPr>
          <a:lstStyle/>
          <a:p>
            <a:r>
              <a:rPr lang="en-US" sz="3200" b="1" dirty="0"/>
              <a:t>Labour as an interest group</a:t>
            </a:r>
          </a:p>
        </p:txBody>
      </p:sp>
      <p:pic>
        <p:nvPicPr>
          <p:cNvPr id="10" name="Picture 9" descr="A picture containing person, outdoor, people, group&#10;&#10;Description automatically generated">
            <a:extLst>
              <a:ext uri="{FF2B5EF4-FFF2-40B4-BE49-F238E27FC236}">
                <a16:creationId xmlns:a16="http://schemas.microsoft.com/office/drawing/2014/main" id="{0FB40C95-F81B-894A-B590-4E6DEA7DA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376" y="278295"/>
            <a:ext cx="6007624" cy="4094921"/>
          </a:xfrm>
          <a:prstGeom prst="rect">
            <a:avLst/>
          </a:prstGeom>
        </p:spPr>
      </p:pic>
    </p:spTree>
    <p:extLst>
      <p:ext uri="{BB962C8B-B14F-4D97-AF65-F5344CB8AC3E}">
        <p14:creationId xmlns:p14="http://schemas.microsoft.com/office/powerpoint/2010/main" val="604163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2466991" y="1222744"/>
            <a:ext cx="6300000" cy="2316534"/>
          </a:xfrm>
        </p:spPr>
        <p:txBody>
          <a:bodyPr>
            <a:normAutofit fontScale="90000"/>
          </a:bodyPr>
          <a:lstStyle/>
          <a:p>
            <a:r>
              <a:rPr lang="en-US" sz="3200" i="1" cap="none" dirty="0"/>
              <a:t>Which of these ways of seeing labour make most sense to you? </a:t>
            </a:r>
            <a:br>
              <a:rPr lang="en-US" sz="3200" i="1" cap="none" dirty="0"/>
            </a:br>
            <a:r>
              <a:rPr lang="en-US" sz="3200" i="1" cap="none" dirty="0"/>
              <a:t/>
            </a:r>
            <a:br>
              <a:rPr lang="en-US" sz="3200" i="1" cap="none" dirty="0"/>
            </a:br>
            <a:r>
              <a:rPr lang="en-US" sz="3200" i="1" cap="none" dirty="0"/>
              <a:t>If different stakeholders see labour differently, how can those different perspectives be navigated? </a:t>
            </a:r>
          </a:p>
        </p:txBody>
      </p:sp>
      <p:sp>
        <p:nvSpPr>
          <p:cNvPr id="3" name="Footer Placeholder 2">
            <a:extLst>
              <a:ext uri="{FF2B5EF4-FFF2-40B4-BE49-F238E27FC236}">
                <a16:creationId xmlns:a16="http://schemas.microsoft.com/office/drawing/2014/main" id="{37548E48-5CEE-DE46-8D7F-032ACB50FAA2}"/>
              </a:ext>
            </a:extLst>
          </p:cNvPr>
          <p:cNvSpPr>
            <a:spLocks noGrp="1"/>
          </p:cNvSpPr>
          <p:nvPr>
            <p:ph type="ftr" sz="quarter" idx="11"/>
          </p:nvPr>
        </p:nvSpPr>
        <p:spPr>
          <a:xfrm>
            <a:off x="1650113" y="5840757"/>
            <a:ext cx="5843773" cy="1339686"/>
          </a:xfrm>
        </p:spPr>
        <p:txBody>
          <a:bodyPr/>
          <a:lstStyle/>
          <a:p>
            <a:endParaRPr lang="en-AU" dirty="0"/>
          </a:p>
          <a:p>
            <a:endParaRPr lang="en-AU" dirty="0"/>
          </a:p>
        </p:txBody>
      </p:sp>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a:xfrm>
            <a:off x="996227" y="5840757"/>
            <a:ext cx="360000" cy="108000"/>
          </a:xfrm>
        </p:spPr>
        <p:txBody>
          <a:bodyPr/>
          <a:lstStyle/>
          <a:p>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1830621" cy="1808163"/>
          </a:xfrm>
        </p:spPr>
        <p:txBody>
          <a:bodyPr>
            <a:normAutofit/>
          </a:bodyPr>
          <a:lstStyle/>
          <a:p>
            <a:endParaRPr lang="en-US" sz="2800" b="1" dirty="0"/>
          </a:p>
          <a:p>
            <a:r>
              <a:rPr lang="en-US" sz="2800" b="1" dirty="0"/>
              <a:t>Discussion</a:t>
            </a:r>
          </a:p>
        </p:txBody>
      </p:sp>
    </p:spTree>
    <p:extLst>
      <p:ext uri="{BB962C8B-B14F-4D97-AF65-F5344CB8AC3E}">
        <p14:creationId xmlns:p14="http://schemas.microsoft.com/office/powerpoint/2010/main" val="283805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84170" y="525926"/>
            <a:ext cx="4778405" cy="521824"/>
          </a:xfrm>
        </p:spPr>
        <p:txBody>
          <a:bodyPr>
            <a:normAutofit fontScale="92500"/>
          </a:bodyPr>
          <a:lstStyle/>
          <a:p>
            <a:r>
              <a:rPr lang="en-AU" sz="2800" b="1" dirty="0"/>
              <a:t>Labour in multiple dimensions</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332A6AB1-82A0-B049-0E10-CCCFF92186AB}"/>
              </a:ext>
            </a:extLst>
          </p:cNvPr>
          <p:cNvSpPr txBox="1">
            <a:spLocks/>
          </p:cNvSpPr>
          <p:nvPr/>
        </p:nvSpPr>
        <p:spPr>
          <a:xfrm>
            <a:off x="323999" y="1393371"/>
            <a:ext cx="5752952" cy="3276600"/>
          </a:xfrm>
          <a:prstGeom prst="rect">
            <a:avLst/>
          </a:prstGeom>
        </p:spPr>
        <p:txBody>
          <a:bodyPr>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4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err="1">
                <a:solidFill>
                  <a:schemeClr val="tx1"/>
                </a:solidFill>
                <a:ea typeface="ＭＳ Ｐゴシック" pitchFamily="34" charset="-128"/>
              </a:rPr>
              <a:t>Labour</a:t>
            </a:r>
            <a:r>
              <a:rPr lang="en-US" sz="2000" dirty="0">
                <a:solidFill>
                  <a:schemeClr val="tx1"/>
                </a:solidFill>
                <a:ea typeface="ＭＳ Ｐゴシック" pitchFamily="34" charset="-128"/>
              </a:rPr>
              <a:t> as a peculiar commodity</a:t>
            </a:r>
          </a:p>
          <a:p>
            <a:pPr marL="342900" indent="-342900">
              <a:buFont typeface="Arial" panose="020B0604020202020204" pitchFamily="34" charset="0"/>
              <a:buChar char="•"/>
            </a:pPr>
            <a:endParaRPr lang="en-US" sz="2000" dirty="0">
              <a:solidFill>
                <a:schemeClr val="tx1"/>
              </a:solidFill>
              <a:ea typeface="ＭＳ Ｐゴシック" pitchFamily="34" charset="-128"/>
            </a:endParaRPr>
          </a:p>
          <a:p>
            <a:r>
              <a:rPr lang="en-US" sz="2000" dirty="0" err="1">
                <a:solidFill>
                  <a:schemeClr val="tx1"/>
                </a:solidFill>
                <a:ea typeface="ＭＳ Ｐゴシック" pitchFamily="34" charset="-128"/>
              </a:rPr>
              <a:t>Labour</a:t>
            </a:r>
            <a:r>
              <a:rPr lang="en-US" sz="2000" dirty="0">
                <a:solidFill>
                  <a:schemeClr val="tx1"/>
                </a:solidFill>
                <a:ea typeface="ＭＳ Ｐゴシック" pitchFamily="34" charset="-128"/>
              </a:rPr>
              <a:t> markets present dilemmas of social regulation</a:t>
            </a:r>
          </a:p>
          <a:p>
            <a:pPr marL="342900" indent="-342900">
              <a:buFont typeface="Arial" panose="020B0604020202020204" pitchFamily="34" charset="0"/>
              <a:buChar char="•"/>
            </a:pPr>
            <a:r>
              <a:rPr lang="en-US" sz="2000" dirty="0">
                <a:solidFill>
                  <a:schemeClr val="tx1"/>
                </a:solidFill>
                <a:ea typeface="ＭＳ Ｐゴシック" pitchFamily="34" charset="-128"/>
              </a:rPr>
              <a:t>Incorporating </a:t>
            </a:r>
            <a:r>
              <a:rPr lang="en-US" sz="2000" dirty="0" err="1">
                <a:solidFill>
                  <a:schemeClr val="tx1"/>
                </a:solidFill>
                <a:ea typeface="ＭＳ Ｐゴシック" pitchFamily="34" charset="-128"/>
              </a:rPr>
              <a:t>labour</a:t>
            </a:r>
            <a:endParaRPr lang="en-US" sz="2000" dirty="0">
              <a:solidFill>
                <a:schemeClr val="tx1"/>
              </a:solidFill>
              <a:ea typeface="ＭＳ Ｐゴシック" pitchFamily="34" charset="-128"/>
            </a:endParaRPr>
          </a:p>
          <a:p>
            <a:pPr marL="342900" indent="-342900">
              <a:buFont typeface="Arial" panose="020B0604020202020204" pitchFamily="34" charset="0"/>
              <a:buChar char="•"/>
            </a:pPr>
            <a:r>
              <a:rPr lang="en-US" sz="2000" dirty="0">
                <a:solidFill>
                  <a:schemeClr val="tx1"/>
                </a:solidFill>
                <a:ea typeface="ＭＳ Ｐゴシック" pitchFamily="34" charset="-128"/>
              </a:rPr>
              <a:t>Allocating </a:t>
            </a:r>
            <a:r>
              <a:rPr lang="en-US" sz="2000" dirty="0" err="1">
                <a:solidFill>
                  <a:schemeClr val="tx1"/>
                </a:solidFill>
                <a:ea typeface="ＭＳ Ｐゴシック" pitchFamily="34" charset="-128"/>
              </a:rPr>
              <a:t>labour</a:t>
            </a:r>
            <a:endParaRPr lang="en-US" sz="2000" dirty="0">
              <a:solidFill>
                <a:schemeClr val="tx1"/>
              </a:solidFill>
              <a:ea typeface="ＭＳ Ｐゴシック" pitchFamily="34" charset="-128"/>
            </a:endParaRPr>
          </a:p>
          <a:p>
            <a:pPr marL="342900" indent="-342900">
              <a:buFont typeface="Arial" panose="020B0604020202020204" pitchFamily="34" charset="0"/>
              <a:buChar char="•"/>
            </a:pPr>
            <a:r>
              <a:rPr lang="en-US" sz="2000" dirty="0">
                <a:solidFill>
                  <a:schemeClr val="tx1"/>
                </a:solidFill>
                <a:ea typeface="ＭＳ Ｐゴシック" pitchFamily="34" charset="-128"/>
              </a:rPr>
              <a:t>Controlling </a:t>
            </a:r>
            <a:r>
              <a:rPr lang="en-US" sz="2000" dirty="0" err="1">
                <a:solidFill>
                  <a:schemeClr val="tx1"/>
                </a:solidFill>
                <a:ea typeface="ＭＳ Ｐゴシック" pitchFamily="34" charset="-128"/>
              </a:rPr>
              <a:t>labour</a:t>
            </a:r>
            <a:endParaRPr lang="en-US" sz="2000" dirty="0">
              <a:solidFill>
                <a:schemeClr val="tx1"/>
              </a:solidFill>
              <a:ea typeface="ＭＳ Ｐゴシック" pitchFamily="34" charset="-128"/>
            </a:endParaRPr>
          </a:p>
          <a:p>
            <a:pPr marL="342900" indent="-342900">
              <a:buFont typeface="Arial" panose="020B0604020202020204" pitchFamily="34" charset="0"/>
              <a:buChar char="•"/>
            </a:pPr>
            <a:r>
              <a:rPr lang="en-US" sz="2000" dirty="0">
                <a:solidFill>
                  <a:schemeClr val="tx1"/>
                </a:solidFill>
                <a:ea typeface="ＭＳ Ｐゴシック" pitchFamily="34" charset="-128"/>
              </a:rPr>
              <a:t>Reproducing </a:t>
            </a:r>
            <a:r>
              <a:rPr lang="en-US" sz="2000" dirty="0" err="1">
                <a:solidFill>
                  <a:schemeClr val="tx1"/>
                </a:solidFill>
                <a:ea typeface="ＭＳ Ｐゴシック" pitchFamily="34" charset="-128"/>
              </a:rPr>
              <a:t>labour</a:t>
            </a:r>
            <a:endParaRPr lang="en-US" sz="20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p:txBody>
      </p:sp>
      <p:pic>
        <p:nvPicPr>
          <p:cNvPr id="3" name="Picture 2">
            <a:extLst>
              <a:ext uri="{FF2B5EF4-FFF2-40B4-BE49-F238E27FC236}">
                <a16:creationId xmlns:a16="http://schemas.microsoft.com/office/drawing/2014/main" id="{A982C428-3E7D-CFFC-E700-9E6BA35E7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62" y="716426"/>
            <a:ext cx="2178939" cy="3276600"/>
          </a:xfrm>
          <a:prstGeom prst="rect">
            <a:avLst/>
          </a:prstGeom>
        </p:spPr>
      </p:pic>
    </p:spTree>
    <p:extLst>
      <p:ext uri="{BB962C8B-B14F-4D97-AF65-F5344CB8AC3E}">
        <p14:creationId xmlns:p14="http://schemas.microsoft.com/office/powerpoint/2010/main" val="3398053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999" y="1393371"/>
            <a:ext cx="4062943" cy="3276600"/>
          </a:xfrm>
        </p:spPr>
        <p:txBody>
          <a:bodyPr>
            <a:normAutofit fontScale="85000" lnSpcReduction="20000"/>
          </a:bodyPr>
          <a:lstStyle/>
          <a:p>
            <a:r>
              <a:rPr lang="en-US" sz="2200" dirty="0">
                <a:solidFill>
                  <a:schemeClr val="tx1"/>
                </a:solidFill>
                <a:ea typeface="ＭＳ Ｐゴシック" pitchFamily="34" charset="-128"/>
              </a:rPr>
              <a:t>Unemployment</a:t>
            </a:r>
          </a:p>
          <a:p>
            <a:pPr marL="342900" indent="-342900">
              <a:buFont typeface="Arial" panose="020B0604020202020204" pitchFamily="34" charset="0"/>
              <a:buChar char="•"/>
            </a:pPr>
            <a:r>
              <a:rPr lang="en-US" sz="1600" dirty="0">
                <a:solidFill>
                  <a:schemeClr val="tx1"/>
                </a:solidFill>
                <a:ea typeface="ＭＳ Ｐゴシック" pitchFamily="34" charset="-128"/>
              </a:rPr>
              <a:t>2022: 207 million</a:t>
            </a:r>
          </a:p>
          <a:p>
            <a:pPr marL="342900" indent="-342900">
              <a:buFont typeface="Arial" panose="020B0604020202020204" pitchFamily="34" charset="0"/>
              <a:buChar char="•"/>
            </a:pPr>
            <a:r>
              <a:rPr lang="en-US" sz="1600" dirty="0">
                <a:solidFill>
                  <a:schemeClr val="tx1"/>
                </a:solidFill>
                <a:ea typeface="ＭＳ Ｐゴシック" pitchFamily="34" charset="-128"/>
              </a:rPr>
              <a:t>2019: 186 million</a:t>
            </a: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r>
              <a:rPr lang="en-US" sz="2200" dirty="0">
                <a:solidFill>
                  <a:schemeClr val="tx1"/>
                </a:solidFill>
                <a:ea typeface="ＭＳ Ｐゴシック" pitchFamily="34" charset="-128"/>
              </a:rPr>
              <a:t>Pandemic recovery inequalities</a:t>
            </a:r>
          </a:p>
          <a:p>
            <a:pPr marL="342900" indent="-342900">
              <a:buFont typeface="Arial" panose="020B0604020202020204" pitchFamily="34" charset="0"/>
              <a:buChar char="•"/>
            </a:pPr>
            <a:r>
              <a:rPr lang="en-AU" sz="1600" dirty="0">
                <a:solidFill>
                  <a:schemeClr val="tx1"/>
                </a:solidFill>
              </a:rPr>
              <a:t>low- and middle-income countries have remained significantly below those observed in richer economies </a:t>
            </a:r>
          </a:p>
          <a:p>
            <a:pPr marL="342900" indent="-342900">
              <a:buFont typeface="Arial" panose="020B0604020202020204" pitchFamily="34" charset="0"/>
              <a:buChar char="•"/>
            </a:pPr>
            <a:r>
              <a:rPr lang="en-AU" sz="1600" dirty="0">
                <a:solidFill>
                  <a:schemeClr val="tx1"/>
                </a:solidFill>
              </a:rPr>
              <a:t>efficacy of policy instruments impaired by large informal economies</a:t>
            </a:r>
          </a:p>
          <a:p>
            <a:pPr marL="342900" indent="-342900">
              <a:buFont typeface="Arial" panose="020B0604020202020204" pitchFamily="34" charset="0"/>
              <a:buChar char="•"/>
            </a:pPr>
            <a:r>
              <a:rPr lang="en-AU" sz="1600" dirty="0">
                <a:solidFill>
                  <a:schemeClr val="tx1"/>
                </a:solidFill>
              </a:rPr>
              <a:t>growing contingent employment, impairing quality of work conditions</a:t>
            </a:r>
          </a:p>
          <a:p>
            <a:pPr marL="342900" indent="-342900">
              <a:buFont typeface="Arial" panose="020B0604020202020204" pitchFamily="34" charset="0"/>
              <a:buChar char="•"/>
            </a:pPr>
            <a:r>
              <a:rPr lang="en-AU" sz="1600" dirty="0">
                <a:solidFill>
                  <a:schemeClr val="tx1"/>
                </a:solidFill>
              </a:rPr>
              <a:t>disproportionate impact on women’s LF participation</a:t>
            </a: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a:p>
            <a:pPr marL="342900" indent="-342900">
              <a:buFont typeface="Arial" panose="020B0604020202020204" pitchFamily="34" charset="0"/>
              <a:buChar char="•"/>
            </a:pPr>
            <a:endParaRPr lang="en-US" sz="2200"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1"/>
            <a:ext cx="4248150" cy="788108"/>
          </a:xfrm>
        </p:spPr>
        <p:txBody>
          <a:bodyPr>
            <a:normAutofit/>
          </a:bodyPr>
          <a:lstStyle/>
          <a:p>
            <a:r>
              <a:rPr lang="en-US" sz="2800" b="1" dirty="0"/>
              <a:t>Current global </a:t>
            </a:r>
            <a:r>
              <a:rPr lang="en-US" sz="2800" b="1" dirty="0" err="1"/>
              <a:t>labour</a:t>
            </a:r>
            <a:r>
              <a:rPr lang="en-US" sz="2800" b="1" dirty="0"/>
              <a:t> situation </a:t>
            </a:r>
            <a:r>
              <a:rPr lang="en-US" sz="1600" b="1" dirty="0"/>
              <a:t>(ILO 2022)</a:t>
            </a:r>
            <a:endParaRPr lang="en-AU" sz="1600" b="1" dirty="0"/>
          </a:p>
        </p:txBody>
      </p:sp>
      <p:pic>
        <p:nvPicPr>
          <p:cNvPr id="7" name="Picture 6" descr="A picture containing text, person, outdoor, person&#10;&#10;Description automatically generated">
            <a:extLst>
              <a:ext uri="{FF2B5EF4-FFF2-40B4-BE49-F238E27FC236}">
                <a16:creationId xmlns:a16="http://schemas.microsoft.com/office/drawing/2014/main" id="{28E91541-B112-0C88-578A-00D50CD843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1705" y="324000"/>
            <a:ext cx="2873689" cy="4153868"/>
          </a:xfrm>
          <a:prstGeom prst="rect">
            <a:avLst/>
          </a:prstGeom>
        </p:spPr>
      </p:pic>
    </p:spTree>
    <p:extLst>
      <p:ext uri="{BB962C8B-B14F-4D97-AF65-F5344CB8AC3E}">
        <p14:creationId xmlns:p14="http://schemas.microsoft.com/office/powerpoint/2010/main" val="3333831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999" y="1393371"/>
            <a:ext cx="4062943" cy="3276600"/>
          </a:xfrm>
        </p:spPr>
        <p:txBody>
          <a:bodyPr>
            <a:normAutofit/>
          </a:bodyPr>
          <a:lstStyle/>
          <a:p>
            <a:r>
              <a:rPr lang="en-US" sz="2000" dirty="0">
                <a:solidFill>
                  <a:schemeClr val="tx1"/>
                </a:solidFill>
              </a:rPr>
              <a:t>Pre-pandemic: </a:t>
            </a:r>
          </a:p>
          <a:p>
            <a:pPr marL="285750" indent="-285750">
              <a:buFont typeface="Arial" panose="020B0604020202020204" pitchFamily="34" charset="0"/>
              <a:buChar char="•"/>
            </a:pPr>
            <a:r>
              <a:rPr lang="en-US" sz="1600" dirty="0">
                <a:solidFill>
                  <a:schemeClr val="tx1"/>
                </a:solidFill>
              </a:rPr>
              <a:t>widespread informality, working poverty, underemployment and the prevalence of low-productivity work. </a:t>
            </a:r>
          </a:p>
          <a:p>
            <a:pPr marL="457200" indent="-457200">
              <a:buFontTx/>
              <a:buChar char="-"/>
            </a:pPr>
            <a:endParaRPr lang="en-US" sz="2000" dirty="0">
              <a:solidFill>
                <a:schemeClr val="tx1"/>
              </a:solidFill>
              <a:ea typeface="ＭＳ Ｐゴシック" pitchFamily="34" charset="-128"/>
            </a:endParaRPr>
          </a:p>
          <a:p>
            <a:r>
              <a:rPr lang="en-US" sz="2000" dirty="0">
                <a:solidFill>
                  <a:schemeClr val="tx1"/>
                </a:solidFill>
                <a:ea typeface="ＭＳ Ｐゴシック" pitchFamily="34" charset="-128"/>
              </a:rPr>
              <a:t>COVID impact:</a:t>
            </a:r>
          </a:p>
          <a:p>
            <a:pPr marL="342900" indent="-342900">
              <a:buFont typeface="Arial" panose="020B0604020202020204" pitchFamily="34" charset="0"/>
              <a:buChar char="•"/>
            </a:pPr>
            <a:r>
              <a:rPr lang="en-US" sz="1800" dirty="0">
                <a:solidFill>
                  <a:schemeClr val="tx1"/>
                </a:solidFill>
                <a:ea typeface="ＭＳ Ｐゴシック" pitchFamily="34" charset="-128"/>
              </a:rPr>
              <a:t>1.9 per cent in 2020, </a:t>
            </a:r>
          </a:p>
          <a:p>
            <a:pPr marL="342900" indent="-342900">
              <a:buFont typeface="Arial" panose="020B0604020202020204" pitchFamily="34" charset="0"/>
              <a:buChar char="•"/>
            </a:pPr>
            <a:r>
              <a:rPr lang="en-US" sz="1800" dirty="0">
                <a:solidFill>
                  <a:schemeClr val="tx1"/>
                </a:solidFill>
                <a:ea typeface="ＭＳ Ｐゴシック" pitchFamily="34" charset="-128"/>
              </a:rPr>
              <a:t>30.4 million Africans fell into extreme poverty in 2020; another 38.7 million in 2021. </a:t>
            </a:r>
          </a:p>
          <a:p>
            <a:pPr marL="342900" indent="-342900">
              <a:buFont typeface="Arial" panose="020B0604020202020204" pitchFamily="34" charset="0"/>
              <a:buChar char="•"/>
            </a:pPr>
            <a:endParaRPr lang="en-US" sz="2000"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0"/>
            <a:ext cx="4248150" cy="451063"/>
          </a:xfrm>
        </p:spPr>
        <p:txBody>
          <a:bodyPr>
            <a:normAutofit/>
          </a:bodyPr>
          <a:lstStyle/>
          <a:p>
            <a:r>
              <a:rPr lang="en-US" sz="2800" b="1" dirty="0" err="1"/>
              <a:t>Labour</a:t>
            </a:r>
            <a:r>
              <a:rPr lang="en-US" sz="2800" b="1" dirty="0"/>
              <a:t> in Africa </a:t>
            </a:r>
            <a:r>
              <a:rPr lang="en-US" sz="1800" b="1" dirty="0"/>
              <a:t>(AFDB 2021)</a:t>
            </a:r>
            <a:endParaRPr lang="en-AU" sz="1800" b="1" dirty="0"/>
          </a:p>
        </p:txBody>
      </p:sp>
      <p:pic>
        <p:nvPicPr>
          <p:cNvPr id="7" name="Picture 6" descr="A picture containing text&#10;&#10;Description automatically generated">
            <a:extLst>
              <a:ext uri="{FF2B5EF4-FFF2-40B4-BE49-F238E27FC236}">
                <a16:creationId xmlns:a16="http://schemas.microsoft.com/office/drawing/2014/main" id="{6602680A-1A9E-2630-FA18-4F965BF41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62568" y="324000"/>
            <a:ext cx="3009278" cy="4032069"/>
          </a:xfrm>
          <a:prstGeom prst="rect">
            <a:avLst/>
          </a:prstGeom>
        </p:spPr>
      </p:pic>
    </p:spTree>
    <p:extLst>
      <p:ext uri="{BB962C8B-B14F-4D97-AF65-F5344CB8AC3E}">
        <p14:creationId xmlns:p14="http://schemas.microsoft.com/office/powerpoint/2010/main" val="491143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999" y="1393371"/>
            <a:ext cx="4062943" cy="3276600"/>
          </a:xfrm>
        </p:spPr>
        <p:txBody>
          <a:bodyPr>
            <a:normAutofit fontScale="55000" lnSpcReduction="20000"/>
          </a:bodyPr>
          <a:lstStyle/>
          <a:p>
            <a:r>
              <a:rPr lang="en-US" sz="2400" dirty="0">
                <a:solidFill>
                  <a:schemeClr val="tx1"/>
                </a:solidFill>
              </a:rPr>
              <a:t>‘Surprise’ mass redundancies </a:t>
            </a:r>
          </a:p>
          <a:p>
            <a:endParaRPr lang="en-US" sz="2400" dirty="0">
              <a:solidFill>
                <a:schemeClr val="tx1"/>
              </a:solidFill>
            </a:endParaRPr>
          </a:p>
          <a:p>
            <a:r>
              <a:rPr lang="en-US" sz="2400" dirty="0">
                <a:solidFill>
                  <a:schemeClr val="tx1"/>
                </a:solidFill>
              </a:rPr>
              <a:t>Older workforce with informal skills</a:t>
            </a:r>
          </a:p>
          <a:p>
            <a:endParaRPr lang="en-US" sz="2400" dirty="0">
              <a:solidFill>
                <a:schemeClr val="tx1"/>
              </a:solidFill>
            </a:endParaRPr>
          </a:p>
          <a:p>
            <a:r>
              <a:rPr lang="en-US" sz="2400" dirty="0">
                <a:solidFill>
                  <a:schemeClr val="tx1"/>
                </a:solidFill>
              </a:rPr>
              <a:t>No comparable appropriate employment</a:t>
            </a:r>
          </a:p>
          <a:p>
            <a:endParaRPr lang="en-US" sz="2400" dirty="0">
              <a:solidFill>
                <a:schemeClr val="tx1"/>
              </a:solidFill>
            </a:endParaRPr>
          </a:p>
          <a:p>
            <a:r>
              <a:rPr lang="en-US" sz="2400" dirty="0">
                <a:solidFill>
                  <a:schemeClr val="tx1"/>
                </a:solidFill>
              </a:rPr>
              <a:t>Psychological and social effects </a:t>
            </a:r>
          </a:p>
          <a:p>
            <a:endParaRPr lang="en-US" sz="2400" dirty="0">
              <a:solidFill>
                <a:schemeClr val="tx1"/>
              </a:solidFill>
            </a:endParaRPr>
          </a:p>
          <a:p>
            <a:r>
              <a:rPr lang="en-US" sz="2400" dirty="0">
                <a:solidFill>
                  <a:schemeClr val="tx1"/>
                </a:solidFill>
              </a:rPr>
              <a:t>Losses spread to regional economy</a:t>
            </a:r>
          </a:p>
          <a:p>
            <a:endParaRPr lang="en-US" sz="2400" dirty="0">
              <a:solidFill>
                <a:schemeClr val="tx1"/>
              </a:solidFill>
            </a:endParaRPr>
          </a:p>
          <a:p>
            <a:r>
              <a:rPr lang="en-US" sz="2400" dirty="0">
                <a:solidFill>
                  <a:schemeClr val="tx1"/>
                </a:solidFill>
              </a:rPr>
              <a:t>Vested interests in local job losses. And lobbying.</a:t>
            </a:r>
          </a:p>
          <a:p>
            <a:endParaRPr lang="en-US" sz="2400" dirty="0">
              <a:solidFill>
                <a:schemeClr val="tx1"/>
              </a:solidFill>
            </a:endParaRPr>
          </a:p>
          <a:p>
            <a:r>
              <a:rPr lang="en-US" sz="2400" dirty="0">
                <a:solidFill>
                  <a:schemeClr val="tx1"/>
                </a:solidFill>
              </a:rPr>
              <a:t>Social expectations regarding regional development, royalties.</a:t>
            </a:r>
            <a:endParaRPr lang="en-US" sz="2200" i="1"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0"/>
            <a:ext cx="4235794" cy="1512887"/>
          </a:xfrm>
        </p:spPr>
        <p:txBody>
          <a:bodyPr>
            <a:normAutofit/>
          </a:bodyPr>
          <a:lstStyle/>
          <a:p>
            <a:r>
              <a:rPr lang="en-US" sz="2400" b="1" dirty="0"/>
              <a:t>Fossil fuel workforce transitions: </a:t>
            </a:r>
            <a:r>
              <a:rPr lang="en-US" sz="2400" b="1" dirty="0" smtClean="0"/>
              <a:t>the </a:t>
            </a:r>
            <a:r>
              <a:rPr lang="en-US" sz="2400" b="1" dirty="0"/>
              <a:t>issues</a:t>
            </a:r>
            <a:endParaRPr lang="en-AU" sz="2400" b="1" dirty="0"/>
          </a:p>
        </p:txBody>
      </p:sp>
      <p:pic>
        <p:nvPicPr>
          <p:cNvPr id="7" name="Picture 6" descr="Graphical user interface, text, application, email&#10;&#10;Description automatically generated">
            <a:extLst>
              <a:ext uri="{FF2B5EF4-FFF2-40B4-BE49-F238E27FC236}">
                <a16:creationId xmlns:a16="http://schemas.microsoft.com/office/drawing/2014/main" id="{59893109-872E-E947-6F03-140AD821B92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4497"/>
          <a:stretch/>
        </p:blipFill>
        <p:spPr>
          <a:xfrm>
            <a:off x="5254549" y="61025"/>
            <a:ext cx="3687659" cy="1882536"/>
          </a:xfrm>
          <a:prstGeom prst="rect">
            <a:avLst/>
          </a:prstGeom>
        </p:spPr>
      </p:pic>
      <p:pic>
        <p:nvPicPr>
          <p:cNvPr id="4" name="Picture 3" descr="Background pattern&#10;&#10;Description automatically generated">
            <a:extLst>
              <a:ext uri="{FF2B5EF4-FFF2-40B4-BE49-F238E27FC236}">
                <a16:creationId xmlns:a16="http://schemas.microsoft.com/office/drawing/2014/main" id="{52044300-2977-E84B-8563-9F99F8D60E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42902" y="2302799"/>
            <a:ext cx="1853348" cy="2367172"/>
          </a:xfrm>
          <a:prstGeom prst="rect">
            <a:avLst/>
          </a:prstGeom>
        </p:spPr>
      </p:pic>
    </p:spTree>
    <p:extLst>
      <p:ext uri="{BB962C8B-B14F-4D97-AF65-F5344CB8AC3E}">
        <p14:creationId xmlns:p14="http://schemas.microsoft.com/office/powerpoint/2010/main" val="2254477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alpha val="3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E394EC-6335-634E-910B-4CEBE08221A8}"/>
              </a:ext>
            </a:extLst>
          </p:cNvPr>
          <p:cNvSpPr>
            <a:spLocks noGrp="1"/>
          </p:cNvSpPr>
          <p:nvPr>
            <p:ph type="ftr" sz="quarter" idx="11"/>
          </p:nvPr>
        </p:nvSpPr>
        <p:spPr>
          <a:xfrm>
            <a:off x="1662421" y="6260887"/>
            <a:ext cx="5400000" cy="108000"/>
          </a:xfrm>
        </p:spPr>
        <p:txBody>
          <a:bodyPr/>
          <a:lstStyle/>
          <a:p>
            <a:endParaRPr lang="en-US" dirty="0"/>
          </a:p>
          <a:p>
            <a:endParaRPr lang="en-AU" dirty="0"/>
          </a:p>
        </p:txBody>
      </p:sp>
      <p:pic>
        <p:nvPicPr>
          <p:cNvPr id="6" name="Picture 5" descr="Chart&#10;&#10;Description automatically generated">
            <a:extLst>
              <a:ext uri="{FF2B5EF4-FFF2-40B4-BE49-F238E27FC236}">
                <a16:creationId xmlns:a16="http://schemas.microsoft.com/office/drawing/2014/main" id="{B469E14D-2733-DF4F-9524-D917F3980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251791"/>
            <a:ext cx="3639094" cy="4386470"/>
          </a:xfrm>
          <a:prstGeom prst="rect">
            <a:avLst/>
          </a:prstGeom>
        </p:spPr>
      </p:pic>
      <p:pic>
        <p:nvPicPr>
          <p:cNvPr id="8" name="Picture 7" descr="Text&#10;&#10;Description automatically generated">
            <a:extLst>
              <a:ext uri="{FF2B5EF4-FFF2-40B4-BE49-F238E27FC236}">
                <a16:creationId xmlns:a16="http://schemas.microsoft.com/office/drawing/2014/main" id="{ECFC2469-7280-3043-B405-B45AD26B2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00" y="254456"/>
            <a:ext cx="2537375" cy="3487933"/>
          </a:xfrm>
          <a:prstGeom prst="rect">
            <a:avLst/>
          </a:prstGeom>
        </p:spPr>
      </p:pic>
      <p:pic>
        <p:nvPicPr>
          <p:cNvPr id="15" name="Picture 14" descr="A screenshot of text&#10;&#10;Description automatically generated with low confidence">
            <a:extLst>
              <a:ext uri="{FF2B5EF4-FFF2-40B4-BE49-F238E27FC236}">
                <a16:creationId xmlns:a16="http://schemas.microsoft.com/office/drawing/2014/main" id="{BFDDD7F9-8DDC-2B42-97EA-0CD2DC43D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000" y="3743195"/>
            <a:ext cx="2537375" cy="649874"/>
          </a:xfrm>
          <a:prstGeom prst="rect">
            <a:avLst/>
          </a:prstGeom>
        </p:spPr>
      </p:pic>
    </p:spTree>
    <p:extLst>
      <p:ext uri="{BB962C8B-B14F-4D97-AF65-F5344CB8AC3E}">
        <p14:creationId xmlns:p14="http://schemas.microsoft.com/office/powerpoint/2010/main" val="268555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850" y="1245327"/>
            <a:ext cx="4062943" cy="3485604"/>
          </a:xfrm>
        </p:spPr>
        <p:txBody>
          <a:bodyPr>
            <a:normAutofit fontScale="92500" lnSpcReduction="10000"/>
          </a:bodyPr>
          <a:lstStyle/>
          <a:p>
            <a:r>
              <a:rPr lang="en-US" sz="1800" dirty="0">
                <a:solidFill>
                  <a:schemeClr val="tx1"/>
                </a:solidFill>
              </a:rPr>
              <a:t>Mining: precarious </a:t>
            </a:r>
            <a:r>
              <a:rPr lang="en-US" sz="1800" dirty="0" err="1">
                <a:solidFill>
                  <a:schemeClr val="tx1"/>
                </a:solidFill>
              </a:rPr>
              <a:t>labour</a:t>
            </a:r>
            <a:endParaRPr lang="en-US" sz="1800" dirty="0">
              <a:solidFill>
                <a:schemeClr val="tx1"/>
              </a:solidFill>
            </a:endParaRPr>
          </a:p>
          <a:p>
            <a:endParaRPr lang="en-US" sz="1800" dirty="0">
              <a:solidFill>
                <a:schemeClr val="tx1"/>
              </a:solidFill>
            </a:endParaRPr>
          </a:p>
          <a:p>
            <a:r>
              <a:rPr lang="en-US" sz="1800" dirty="0">
                <a:solidFill>
                  <a:schemeClr val="tx1"/>
                </a:solidFill>
              </a:rPr>
              <a:t>Manufacturing: hazardous chemical exposure, poor factory conditions</a:t>
            </a:r>
          </a:p>
          <a:p>
            <a:endParaRPr lang="en-US" sz="1800" dirty="0">
              <a:solidFill>
                <a:schemeClr val="tx1"/>
              </a:solidFill>
            </a:endParaRPr>
          </a:p>
          <a:p>
            <a:r>
              <a:rPr lang="en-US" sz="1800" dirty="0">
                <a:solidFill>
                  <a:schemeClr val="tx1"/>
                </a:solidFill>
              </a:rPr>
              <a:t>Installation: migrant, temporary </a:t>
            </a:r>
            <a:r>
              <a:rPr lang="en-US" sz="1800" dirty="0" err="1">
                <a:solidFill>
                  <a:schemeClr val="tx1"/>
                </a:solidFill>
              </a:rPr>
              <a:t>labour</a:t>
            </a:r>
            <a:endParaRPr lang="en-US" sz="1800" dirty="0">
              <a:solidFill>
                <a:schemeClr val="tx1"/>
              </a:solidFill>
            </a:endParaRPr>
          </a:p>
          <a:p>
            <a:endParaRPr lang="en-US" sz="1800" dirty="0">
              <a:solidFill>
                <a:schemeClr val="tx1"/>
              </a:solidFill>
            </a:endParaRPr>
          </a:p>
          <a:p>
            <a:r>
              <a:rPr lang="en-US" sz="1800" dirty="0">
                <a:solidFill>
                  <a:schemeClr val="tx1"/>
                </a:solidFill>
              </a:rPr>
              <a:t>Utilities: public </a:t>
            </a:r>
            <a:r>
              <a:rPr lang="en-US" sz="1800" dirty="0">
                <a:solidFill>
                  <a:schemeClr val="tx1"/>
                </a:solidFill>
                <a:sym typeface="Wingdings" pitchFamily="2" charset="2"/>
              </a:rPr>
              <a:t> private sector</a:t>
            </a:r>
          </a:p>
          <a:p>
            <a:endParaRPr lang="en-US" sz="1800" dirty="0">
              <a:solidFill>
                <a:schemeClr val="tx1"/>
              </a:solidFill>
              <a:sym typeface="Wingdings" pitchFamily="2" charset="2"/>
            </a:endParaRPr>
          </a:p>
          <a:p>
            <a:r>
              <a:rPr lang="en-US" sz="1800" dirty="0">
                <a:solidFill>
                  <a:schemeClr val="tx1"/>
                </a:solidFill>
                <a:sym typeface="Wingdings" pitchFamily="2" charset="2"/>
              </a:rPr>
              <a:t>Prosumers: households navigating market regulation</a:t>
            </a:r>
          </a:p>
          <a:p>
            <a:endParaRPr lang="en-US" sz="2200" dirty="0">
              <a:solidFill>
                <a:schemeClr val="tx1"/>
              </a:solidFill>
              <a:sym typeface="Wingdings" pitchFamily="2" charset="2"/>
            </a:endParaRPr>
          </a:p>
          <a:p>
            <a:endParaRPr lang="en-US" sz="2200" dirty="0">
              <a:solidFill>
                <a:schemeClr val="tx1"/>
              </a:solidFill>
              <a:sym typeface="Wingdings" pitchFamily="2" charset="2"/>
            </a:endParaRPr>
          </a:p>
          <a:p>
            <a:pPr marL="457200" indent="-457200">
              <a:buFontTx/>
              <a:buChar char="-"/>
            </a:pPr>
            <a:endParaRPr lang="en-US" sz="2200" dirty="0">
              <a:solidFill>
                <a:schemeClr val="tx1"/>
              </a:solidFill>
            </a:endParaRPr>
          </a:p>
          <a:p>
            <a:endParaRPr lang="en-US" sz="2200" i="1"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1"/>
            <a:ext cx="4248150" cy="860366"/>
          </a:xfrm>
        </p:spPr>
        <p:txBody>
          <a:bodyPr>
            <a:normAutofit/>
          </a:bodyPr>
          <a:lstStyle/>
          <a:p>
            <a:r>
              <a:rPr lang="en-US" sz="2800" b="1" dirty="0"/>
              <a:t>RE workforce transitions: the issues</a:t>
            </a:r>
            <a:endParaRPr lang="en-AU" sz="2800" b="1" dirty="0"/>
          </a:p>
        </p:txBody>
      </p:sp>
      <p:pic>
        <p:nvPicPr>
          <p:cNvPr id="4" name="Picture 3" descr="A picture containing text&#10;&#10;Description automatically generated">
            <a:extLst>
              <a:ext uri="{FF2B5EF4-FFF2-40B4-BE49-F238E27FC236}">
                <a16:creationId xmlns:a16="http://schemas.microsoft.com/office/drawing/2014/main" id="{A8B85135-B424-CBC6-04E2-1537FE37E3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69424" y="2302642"/>
            <a:ext cx="1600860" cy="239239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C1305279-AA42-2B75-4E30-85D2536FDE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8506" y="185980"/>
            <a:ext cx="2851402" cy="1852047"/>
          </a:xfrm>
          <a:prstGeom prst="rect">
            <a:avLst/>
          </a:prstGeom>
        </p:spPr>
      </p:pic>
      <p:pic>
        <p:nvPicPr>
          <p:cNvPr id="9" name="Picture 8" descr="A person doing a trick on a skateboard&#10;&#10;Description automatically generated with medium confidence">
            <a:extLst>
              <a:ext uri="{FF2B5EF4-FFF2-40B4-BE49-F238E27FC236}">
                <a16:creationId xmlns:a16="http://schemas.microsoft.com/office/drawing/2014/main" id="{DA76C8C9-0122-33E3-BB4B-ABD86D813F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49369" y="2107767"/>
            <a:ext cx="1673295" cy="2433403"/>
          </a:xfrm>
          <a:prstGeom prst="rect">
            <a:avLst/>
          </a:prstGeom>
        </p:spPr>
      </p:pic>
    </p:spTree>
    <p:extLst>
      <p:ext uri="{BB962C8B-B14F-4D97-AF65-F5344CB8AC3E}">
        <p14:creationId xmlns:p14="http://schemas.microsoft.com/office/powerpoint/2010/main" val="61049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4FC1-E840-475C-A99D-71E763F890E2}"/>
              </a:ext>
            </a:extLst>
          </p:cNvPr>
          <p:cNvSpPr>
            <a:spLocks noGrp="1"/>
          </p:cNvSpPr>
          <p:nvPr>
            <p:ph type="title"/>
          </p:nvPr>
        </p:nvSpPr>
        <p:spPr>
          <a:xfrm>
            <a:off x="324000" y="324000"/>
            <a:ext cx="2880000" cy="3144414"/>
          </a:xfrm>
        </p:spPr>
        <p:txBody>
          <a:bodyPr/>
          <a:lstStyle/>
          <a:p>
            <a:r>
              <a:rPr lang="en-AU" b="1" dirty="0"/>
              <a:t>Agenda</a:t>
            </a:r>
          </a:p>
        </p:txBody>
      </p:sp>
      <p:graphicFrame>
        <p:nvGraphicFramePr>
          <p:cNvPr id="7" name="Table 7">
            <a:extLst>
              <a:ext uri="{FF2B5EF4-FFF2-40B4-BE49-F238E27FC236}">
                <a16:creationId xmlns:a16="http://schemas.microsoft.com/office/drawing/2014/main" id="{9ED8B41A-874F-4E02-A506-F227B61FD99D}"/>
              </a:ext>
            </a:extLst>
          </p:cNvPr>
          <p:cNvGraphicFramePr>
            <a:graphicFrameLocks noGrp="1"/>
          </p:cNvGraphicFramePr>
          <p:nvPr>
            <p:ph idx="1"/>
            <p:extLst>
              <p:ext uri="{D42A27DB-BD31-4B8C-83A1-F6EECF244321}">
                <p14:modId xmlns:p14="http://schemas.microsoft.com/office/powerpoint/2010/main" val="3459325749"/>
              </p:ext>
            </p:extLst>
          </p:nvPr>
        </p:nvGraphicFramePr>
        <p:xfrm>
          <a:off x="2393879" y="323850"/>
          <a:ext cx="5496673" cy="3005040"/>
        </p:xfrm>
        <a:graphic>
          <a:graphicData uri="http://schemas.openxmlformats.org/drawingml/2006/table">
            <a:tbl>
              <a:tblPr>
                <a:tableStyleId>{2D5ABB26-0587-4C30-8999-92F81FD0307C}</a:tableStyleId>
              </a:tblPr>
              <a:tblGrid>
                <a:gridCol w="575352">
                  <a:extLst>
                    <a:ext uri="{9D8B030D-6E8A-4147-A177-3AD203B41FA5}">
                      <a16:colId xmlns:a16="http://schemas.microsoft.com/office/drawing/2014/main" val="1846873416"/>
                    </a:ext>
                  </a:extLst>
                </a:gridCol>
                <a:gridCol w="3620964">
                  <a:extLst>
                    <a:ext uri="{9D8B030D-6E8A-4147-A177-3AD203B41FA5}">
                      <a16:colId xmlns:a16="http://schemas.microsoft.com/office/drawing/2014/main" val="4186388156"/>
                    </a:ext>
                  </a:extLst>
                </a:gridCol>
                <a:gridCol w="1300357">
                  <a:extLst>
                    <a:ext uri="{9D8B030D-6E8A-4147-A177-3AD203B41FA5}">
                      <a16:colId xmlns:a16="http://schemas.microsoft.com/office/drawing/2014/main" val="571000407"/>
                    </a:ext>
                  </a:extLst>
                </a:gridCol>
              </a:tblGrid>
              <a:tr h="576000">
                <a:tc>
                  <a:txBody>
                    <a:bodyPr/>
                    <a:lstStyle/>
                    <a:p>
                      <a:r>
                        <a:rPr lang="en-AU" sz="2000" dirty="0">
                          <a:solidFill>
                            <a:schemeClr val="accent1"/>
                          </a:solidFill>
                        </a:rPr>
                        <a:t>01</a:t>
                      </a:r>
                    </a:p>
                  </a:txBody>
                  <a:tcPr anchor="ctr">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dirty="0">
                          <a:solidFill>
                            <a:schemeClr val="tx1"/>
                          </a:solidFill>
                        </a:rPr>
                        <a:t>Intro. Energy as a labour issue</a:t>
                      </a:r>
                    </a:p>
                  </a:txBody>
                  <a:tcPr anchor="ctr">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dirty="0">
                          <a:solidFill>
                            <a:schemeClr val="tx1"/>
                          </a:solidFill>
                        </a:rPr>
                        <a:t>25 mins</a:t>
                      </a:r>
                    </a:p>
                  </a:txBody>
                  <a:tcPr anchor="ctr">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9625414"/>
                  </a:ext>
                </a:extLst>
              </a:tr>
              <a:tr h="576000">
                <a:tc>
                  <a:txBody>
                    <a:bodyPr/>
                    <a:lstStyle/>
                    <a:p>
                      <a:r>
                        <a:rPr lang="en-AU" sz="2000" dirty="0">
                          <a:solidFill>
                            <a:schemeClr val="accent1"/>
                          </a:solidFill>
                        </a:rPr>
                        <a:t>02</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Best practice policy</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25 mins</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224851"/>
                  </a:ext>
                </a:extLst>
              </a:tr>
              <a:tr h="576000">
                <a:tc>
                  <a:txBody>
                    <a:bodyPr/>
                    <a:lstStyle/>
                    <a:p>
                      <a:endParaRPr lang="en-AU" sz="2000" dirty="0">
                        <a:solidFill>
                          <a:schemeClr val="accent1"/>
                        </a:solidFill>
                      </a:endParaRP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BREAK</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10 mins</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401329"/>
                  </a:ext>
                </a:extLst>
              </a:tr>
              <a:tr h="576000">
                <a:tc>
                  <a:txBody>
                    <a:bodyPr/>
                    <a:lstStyle/>
                    <a:p>
                      <a:r>
                        <a:rPr lang="en-AU" sz="2000" dirty="0">
                          <a:solidFill>
                            <a:schemeClr val="accent1"/>
                          </a:solidFill>
                        </a:rPr>
                        <a:t>03</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Lessons so far</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25 mins</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518895"/>
                  </a:ext>
                </a:extLst>
              </a:tr>
              <a:tr h="576000">
                <a:tc>
                  <a:txBody>
                    <a:bodyPr/>
                    <a:lstStyle/>
                    <a:p>
                      <a:r>
                        <a:rPr lang="en-AU" sz="2000" dirty="0">
                          <a:solidFill>
                            <a:schemeClr val="accent1"/>
                          </a:solidFill>
                        </a:rPr>
                        <a:t>04</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Reflections from </a:t>
                      </a:r>
                      <a:r>
                        <a:rPr lang="en-AU" sz="2000" dirty="0" smtClean="0">
                          <a:solidFill>
                            <a:schemeClr val="tx1"/>
                          </a:solidFill>
                        </a:rPr>
                        <a:t>SE Asia</a:t>
                      </a:r>
                      <a:endParaRPr lang="en-AU" sz="2000" dirty="0">
                        <a:solidFill>
                          <a:schemeClr val="tx1"/>
                        </a:solidFill>
                      </a:endParaRP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2000" dirty="0">
                          <a:solidFill>
                            <a:schemeClr val="tx1"/>
                          </a:solidFill>
                        </a:rPr>
                        <a:t>25 mins</a:t>
                      </a:r>
                    </a:p>
                  </a:txBody>
                  <a:tcPr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8099570"/>
                  </a:ext>
                </a:extLst>
              </a:tr>
            </a:tbl>
          </a:graphicData>
        </a:graphic>
      </p:graphicFrame>
    </p:spTree>
    <p:extLst>
      <p:ext uri="{BB962C8B-B14F-4D97-AF65-F5344CB8AC3E}">
        <p14:creationId xmlns:p14="http://schemas.microsoft.com/office/powerpoint/2010/main" val="211410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Chart&#10;&#10;Description automatically generated">
            <a:extLst>
              <a:ext uri="{FF2B5EF4-FFF2-40B4-BE49-F238E27FC236}">
                <a16:creationId xmlns:a16="http://schemas.microsoft.com/office/drawing/2014/main" id="{581F0C7A-DA7F-9FD5-34EE-BC647EEA1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74" y="260138"/>
            <a:ext cx="8490251" cy="2559262"/>
          </a:xfrm>
          <a:prstGeom prst="rect">
            <a:avLst/>
          </a:prstGeom>
        </p:spPr>
      </p:pic>
      <p:sp>
        <p:nvSpPr>
          <p:cNvPr id="9" name="Rectangle 8">
            <a:extLst>
              <a:ext uri="{FF2B5EF4-FFF2-40B4-BE49-F238E27FC236}">
                <a16:creationId xmlns:a16="http://schemas.microsoft.com/office/drawing/2014/main" id="{8FD423A9-34AC-B771-CD49-BA069E5E7EA8}"/>
              </a:ext>
            </a:extLst>
          </p:cNvPr>
          <p:cNvSpPr/>
          <p:nvPr/>
        </p:nvSpPr>
        <p:spPr>
          <a:xfrm>
            <a:off x="5876924" y="4032799"/>
            <a:ext cx="2940199" cy="584775"/>
          </a:xfrm>
          <a:prstGeom prst="rect">
            <a:avLst/>
          </a:prstGeom>
        </p:spPr>
        <p:txBody>
          <a:bodyPr wrap="square">
            <a:spAutoFit/>
          </a:bodyPr>
          <a:lstStyle/>
          <a:p>
            <a:r>
              <a:rPr lang="en-AU" sz="800" dirty="0">
                <a:latin typeface="Helvetica Neue" panose="02000503000000020004" pitchFamily="2" charset="0"/>
              </a:rPr>
              <a:t>Cameron, Lachlan &amp; Bob Van Der Zwaan (2015), 'Employment factors for wind and solar energy technologies: A literature review', </a:t>
            </a:r>
            <a:r>
              <a:rPr lang="en-AU" sz="800" i="1" dirty="0">
                <a:latin typeface="Helvetica Neue" panose="02000503000000020004" pitchFamily="2" charset="0"/>
              </a:rPr>
              <a:t>Renewable and Sustainable Energy Reviews</a:t>
            </a:r>
            <a:r>
              <a:rPr lang="en-AU" sz="800" dirty="0">
                <a:latin typeface="Helvetica Neue" panose="02000503000000020004" pitchFamily="2" charset="0"/>
              </a:rPr>
              <a:t>, 45: 160-172.</a:t>
            </a:r>
            <a:endParaRPr lang="en-AU" sz="800" dirty="0">
              <a:effectLst/>
              <a:latin typeface="Helvetica Neue" panose="02000503000000020004" pitchFamily="2" charset="0"/>
            </a:endParaRPr>
          </a:p>
        </p:txBody>
      </p:sp>
    </p:spTree>
    <p:extLst>
      <p:ext uri="{BB962C8B-B14F-4D97-AF65-F5344CB8AC3E}">
        <p14:creationId xmlns:p14="http://schemas.microsoft.com/office/powerpoint/2010/main" val="2695406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1604A08-1CEE-27AF-CB37-E19CA95162A5}"/>
              </a:ext>
            </a:extLst>
          </p:cNvPr>
          <p:cNvSpPr/>
          <p:nvPr/>
        </p:nvSpPr>
        <p:spPr>
          <a:xfrm>
            <a:off x="5629275" y="3943261"/>
            <a:ext cx="2838446" cy="461665"/>
          </a:xfrm>
          <a:prstGeom prst="rect">
            <a:avLst/>
          </a:prstGeom>
        </p:spPr>
        <p:txBody>
          <a:bodyPr wrap="square">
            <a:spAutoFit/>
          </a:bodyPr>
          <a:lstStyle/>
          <a:p>
            <a:r>
              <a:rPr lang="en-AU" sz="800" dirty="0" err="1">
                <a:latin typeface="Helvetica Neue" panose="02000503000000020004" pitchFamily="2" charset="0"/>
              </a:rPr>
              <a:t>Fragkos</a:t>
            </a:r>
            <a:r>
              <a:rPr lang="en-AU" sz="800" dirty="0">
                <a:latin typeface="Helvetica Neue" panose="02000503000000020004" pitchFamily="2" charset="0"/>
              </a:rPr>
              <a:t>, Panagiotis &amp; Leonidas </a:t>
            </a:r>
            <a:r>
              <a:rPr lang="en-AU" sz="800" dirty="0" err="1">
                <a:latin typeface="Helvetica Neue" panose="02000503000000020004" pitchFamily="2" charset="0"/>
              </a:rPr>
              <a:t>Paroussos</a:t>
            </a:r>
            <a:r>
              <a:rPr lang="en-AU" sz="800" dirty="0">
                <a:latin typeface="Helvetica Neue" panose="02000503000000020004" pitchFamily="2" charset="0"/>
              </a:rPr>
              <a:t> (2018), 'Employment creation in EU related to renewables expansion', </a:t>
            </a:r>
            <a:r>
              <a:rPr lang="en-AU" sz="800" i="1" dirty="0">
                <a:latin typeface="Helvetica Neue" panose="02000503000000020004" pitchFamily="2" charset="0"/>
              </a:rPr>
              <a:t>Applied Energy</a:t>
            </a:r>
            <a:r>
              <a:rPr lang="en-AU" sz="800" dirty="0">
                <a:latin typeface="Helvetica Neue" panose="02000503000000020004" pitchFamily="2" charset="0"/>
              </a:rPr>
              <a:t>, 230: 935-945.</a:t>
            </a:r>
            <a:endParaRPr lang="en-AU" sz="800" dirty="0">
              <a:effectLst/>
              <a:latin typeface="Helvetica Neue" panose="02000503000000020004" pitchFamily="2" charset="0"/>
            </a:endParaRPr>
          </a:p>
        </p:txBody>
      </p:sp>
      <p:pic>
        <p:nvPicPr>
          <p:cNvPr id="4" name="Picture 3" descr="Chart, bar chart&#10;&#10;Description automatically generated">
            <a:extLst>
              <a:ext uri="{FF2B5EF4-FFF2-40B4-BE49-F238E27FC236}">
                <a16:creationId xmlns:a16="http://schemas.microsoft.com/office/drawing/2014/main" id="{E3E6C33C-C49A-0844-E578-9C5A7BB71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409" y="599028"/>
            <a:ext cx="4435391" cy="3805898"/>
          </a:xfrm>
          <a:prstGeom prst="rect">
            <a:avLst/>
          </a:prstGeom>
        </p:spPr>
      </p:pic>
    </p:spTree>
    <p:extLst>
      <p:ext uri="{BB962C8B-B14F-4D97-AF65-F5344CB8AC3E}">
        <p14:creationId xmlns:p14="http://schemas.microsoft.com/office/powerpoint/2010/main" val="1189910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Chart&#10;&#10;Description automatically generated">
            <a:extLst>
              <a:ext uri="{FF2B5EF4-FFF2-40B4-BE49-F238E27FC236}">
                <a16:creationId xmlns:a16="http://schemas.microsoft.com/office/drawing/2014/main" id="{49E27E54-E410-B13A-9244-7B50AD2AC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49" y="238125"/>
            <a:ext cx="5801857" cy="4487015"/>
          </a:xfrm>
          <a:prstGeom prst="rect">
            <a:avLst/>
          </a:prstGeom>
        </p:spPr>
      </p:pic>
    </p:spTree>
    <p:extLst>
      <p:ext uri="{BB962C8B-B14F-4D97-AF65-F5344CB8AC3E}">
        <p14:creationId xmlns:p14="http://schemas.microsoft.com/office/powerpoint/2010/main" val="2503372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850" y="1245327"/>
            <a:ext cx="4062943" cy="3485604"/>
          </a:xfrm>
        </p:spPr>
        <p:txBody>
          <a:bodyPr>
            <a:normAutofit fontScale="92500" lnSpcReduction="20000"/>
          </a:bodyPr>
          <a:lstStyle/>
          <a:p>
            <a:r>
              <a:rPr lang="en-US" sz="1600" dirty="0">
                <a:solidFill>
                  <a:schemeClr val="tx1"/>
                </a:solidFill>
              </a:rPr>
              <a:t>Gendered </a:t>
            </a:r>
            <a:r>
              <a:rPr lang="en-US" sz="1600" dirty="0" err="1">
                <a:solidFill>
                  <a:schemeClr val="tx1"/>
                </a:solidFill>
              </a:rPr>
              <a:t>labour</a:t>
            </a:r>
            <a:r>
              <a:rPr lang="en-US" sz="1600" dirty="0">
                <a:solidFill>
                  <a:schemeClr val="tx1"/>
                </a:solidFill>
              </a:rPr>
              <a:t> market effects, due to occupational / industrial segregation</a:t>
            </a:r>
          </a:p>
          <a:p>
            <a:endParaRPr lang="en-US" sz="1600" dirty="0">
              <a:solidFill>
                <a:schemeClr val="tx1"/>
              </a:solidFill>
            </a:endParaRPr>
          </a:p>
          <a:p>
            <a:r>
              <a:rPr lang="en-US" sz="1600" dirty="0">
                <a:solidFill>
                  <a:schemeClr val="tx1"/>
                </a:solidFill>
              </a:rPr>
              <a:t>Increased LF participation </a:t>
            </a:r>
            <a:r>
              <a:rPr lang="en-US" sz="1600" dirty="0">
                <a:solidFill>
                  <a:schemeClr val="tx1"/>
                </a:solidFill>
                <a:sym typeface="Wingdings" pitchFamily="2" charset="2"/>
              </a:rPr>
              <a:t> increased self-esteem, confidence, gaining some financial independence </a:t>
            </a:r>
          </a:p>
          <a:p>
            <a:pPr algn="ctr"/>
            <a:r>
              <a:rPr lang="en-US" sz="1600" dirty="0">
                <a:solidFill>
                  <a:schemeClr val="tx1"/>
                </a:solidFill>
              </a:rPr>
              <a:t>--</a:t>
            </a:r>
          </a:p>
          <a:p>
            <a:r>
              <a:rPr lang="en-US" sz="1600" dirty="0">
                <a:solidFill>
                  <a:schemeClr val="tx1"/>
                </a:solidFill>
              </a:rPr>
              <a:t>Limited access to skills, education</a:t>
            </a:r>
          </a:p>
          <a:p>
            <a:endParaRPr lang="en-US" sz="1600" dirty="0">
              <a:solidFill>
                <a:schemeClr val="tx1"/>
              </a:solidFill>
              <a:ea typeface="ＭＳ Ｐゴシック" pitchFamily="34" charset="-128"/>
            </a:endParaRPr>
          </a:p>
          <a:p>
            <a:r>
              <a:rPr lang="en-US" sz="1600" dirty="0">
                <a:solidFill>
                  <a:schemeClr val="tx1"/>
                </a:solidFill>
                <a:ea typeface="ＭＳ Ｐゴシック" pitchFamily="34" charset="-128"/>
              </a:rPr>
              <a:t>Unequal distribution of household and care responsibilities</a:t>
            </a:r>
          </a:p>
          <a:p>
            <a:endParaRPr lang="en-US" sz="1600" dirty="0">
              <a:solidFill>
                <a:schemeClr val="tx1"/>
              </a:solidFill>
              <a:ea typeface="ＭＳ Ｐゴシック" pitchFamily="34" charset="-128"/>
            </a:endParaRPr>
          </a:p>
          <a:p>
            <a:r>
              <a:rPr lang="en-US" sz="1600" dirty="0">
                <a:solidFill>
                  <a:schemeClr val="tx1"/>
                </a:solidFill>
                <a:ea typeface="ＭＳ Ｐゴシック" pitchFamily="34" charset="-128"/>
              </a:rPr>
              <a:t>Women’s low level of control over household income and resources</a:t>
            </a:r>
          </a:p>
          <a:p>
            <a:endParaRPr lang="en-US" sz="1600"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1"/>
            <a:ext cx="4248150" cy="860366"/>
          </a:xfrm>
        </p:spPr>
        <p:txBody>
          <a:bodyPr>
            <a:normAutofit/>
          </a:bodyPr>
          <a:lstStyle/>
          <a:p>
            <a:r>
              <a:rPr lang="en-US" sz="2800" b="1" dirty="0"/>
              <a:t>Gendered energy transitions: the issues</a:t>
            </a:r>
            <a:endParaRPr lang="en-AU" sz="2800" b="1" dirty="0"/>
          </a:p>
        </p:txBody>
      </p:sp>
      <p:pic>
        <p:nvPicPr>
          <p:cNvPr id="10" name="Picture 9" descr="Graphical user interface, text, application&#10;&#10;Description automatically generated">
            <a:extLst>
              <a:ext uri="{FF2B5EF4-FFF2-40B4-BE49-F238E27FC236}">
                <a16:creationId xmlns:a16="http://schemas.microsoft.com/office/drawing/2014/main" id="{52E8A245-9896-5291-9E4D-C0598E2863D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7539"/>
          <a:stretch/>
        </p:blipFill>
        <p:spPr>
          <a:xfrm>
            <a:off x="4881034" y="249693"/>
            <a:ext cx="2543553" cy="1869348"/>
          </a:xfrm>
          <a:prstGeom prst="rect">
            <a:avLst/>
          </a:prstGeom>
        </p:spPr>
      </p:pic>
      <p:pic>
        <p:nvPicPr>
          <p:cNvPr id="14" name="Picture 13" descr="A picture containing text, water, outdoor, sign&#10;&#10;Description automatically generated">
            <a:extLst>
              <a:ext uri="{FF2B5EF4-FFF2-40B4-BE49-F238E27FC236}">
                <a16:creationId xmlns:a16="http://schemas.microsoft.com/office/drawing/2014/main" id="{29CE6712-FD40-E65F-400F-4895A40E0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198" y="2274537"/>
            <a:ext cx="1594909" cy="2230788"/>
          </a:xfrm>
          <a:prstGeom prst="rect">
            <a:avLst/>
          </a:prstGeom>
        </p:spPr>
      </p:pic>
    </p:spTree>
    <p:extLst>
      <p:ext uri="{BB962C8B-B14F-4D97-AF65-F5344CB8AC3E}">
        <p14:creationId xmlns:p14="http://schemas.microsoft.com/office/powerpoint/2010/main" val="201536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Timeline&#10;&#10;Description automatically generated">
            <a:extLst>
              <a:ext uri="{FF2B5EF4-FFF2-40B4-BE49-F238E27FC236}">
                <a16:creationId xmlns:a16="http://schemas.microsoft.com/office/drawing/2014/main" id="{8D1805B0-23D3-955F-C34F-7B5E04130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00" y="276373"/>
            <a:ext cx="7421925" cy="4231297"/>
          </a:xfrm>
          <a:prstGeom prst="rect">
            <a:avLst/>
          </a:prstGeom>
        </p:spPr>
      </p:pic>
    </p:spTree>
    <p:extLst>
      <p:ext uri="{BB962C8B-B14F-4D97-AF65-F5344CB8AC3E}">
        <p14:creationId xmlns:p14="http://schemas.microsoft.com/office/powerpoint/2010/main" val="3710677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504000" y="1466850"/>
            <a:ext cx="7793665" cy="1415444"/>
          </a:xfrm>
        </p:spPr>
        <p:txBody>
          <a:bodyPr>
            <a:noAutofit/>
          </a:bodyPr>
          <a:lstStyle/>
          <a:p>
            <a:r>
              <a:rPr lang="en-US" sz="2200" i="1" cap="none" dirty="0"/>
              <a:t>‘The real rural energy crisis is rural women's time, with women working longer work days than men in providing human energy for survival activities such as fuel and water carrying, cooking, food processing, transport, agriculture and small enterprises, non-monetized work which is largely invisible in national energy accounts and labour force statistics’ </a:t>
            </a:r>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504001" y="324001"/>
            <a:ext cx="8136000" cy="622298"/>
          </a:xfrm>
        </p:spPr>
        <p:txBody>
          <a:bodyPr>
            <a:normAutofit/>
          </a:bodyPr>
          <a:lstStyle/>
          <a:p>
            <a:r>
              <a:rPr lang="en-US" sz="3200" b="1" dirty="0"/>
              <a:t>RE work in gender perspective</a:t>
            </a:r>
          </a:p>
        </p:txBody>
      </p:sp>
      <p:sp>
        <p:nvSpPr>
          <p:cNvPr id="7" name="Rectangle 6">
            <a:extLst>
              <a:ext uri="{FF2B5EF4-FFF2-40B4-BE49-F238E27FC236}">
                <a16:creationId xmlns:a16="http://schemas.microsoft.com/office/drawing/2014/main" id="{A0CB6BE7-F8FC-B14F-BD40-2418B7FC0F33}"/>
              </a:ext>
            </a:extLst>
          </p:cNvPr>
          <p:cNvSpPr/>
          <p:nvPr/>
        </p:nvSpPr>
        <p:spPr>
          <a:xfrm>
            <a:off x="4962524" y="3676650"/>
            <a:ext cx="2777475" cy="461665"/>
          </a:xfrm>
          <a:prstGeom prst="rect">
            <a:avLst/>
          </a:prstGeom>
        </p:spPr>
        <p:txBody>
          <a:bodyPr wrap="square">
            <a:spAutoFit/>
          </a:bodyPr>
          <a:lstStyle/>
          <a:p>
            <a:r>
              <a:rPr lang="en-AU" sz="800" dirty="0" err="1">
                <a:latin typeface="Helvetica Neue" panose="02000503000000020004" pitchFamily="2" charset="0"/>
              </a:rPr>
              <a:t>Oparaocha</a:t>
            </a:r>
            <a:r>
              <a:rPr lang="en-AU" sz="800" dirty="0">
                <a:latin typeface="Helvetica Neue" panose="02000503000000020004" pitchFamily="2" charset="0"/>
              </a:rPr>
              <a:t>, Sheila &amp; Soma Dutta (2011), 'Gender and energy for sustainable development', </a:t>
            </a:r>
            <a:r>
              <a:rPr lang="en-AU" sz="800" i="1" dirty="0">
                <a:latin typeface="Helvetica Neue" panose="02000503000000020004" pitchFamily="2" charset="0"/>
              </a:rPr>
              <a:t>Current Opinion in Environmental Sustainability</a:t>
            </a:r>
            <a:r>
              <a:rPr lang="en-AU" sz="800" dirty="0">
                <a:latin typeface="Helvetica Neue" panose="02000503000000020004" pitchFamily="2" charset="0"/>
              </a:rPr>
              <a:t>, 3(4): 265-271.</a:t>
            </a:r>
            <a:endParaRPr lang="en-AU" sz="800" dirty="0">
              <a:effectLst/>
              <a:latin typeface="Helvetica Neue" panose="02000503000000020004" pitchFamily="2" charset="0"/>
            </a:endParaRPr>
          </a:p>
        </p:txBody>
      </p:sp>
    </p:spTree>
    <p:extLst>
      <p:ext uri="{BB962C8B-B14F-4D97-AF65-F5344CB8AC3E}">
        <p14:creationId xmlns:p14="http://schemas.microsoft.com/office/powerpoint/2010/main" val="191587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68586"/>
          </a:schemeClr>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Autofit/>
          </a:bodyPr>
          <a:lstStyle/>
          <a:p>
            <a:r>
              <a:rPr lang="en-US" sz="2800" b="1" dirty="0"/>
              <a:t>Energy transition and </a:t>
            </a:r>
            <a:r>
              <a:rPr lang="en-US" sz="2800" b="1" dirty="0" err="1"/>
              <a:t>labour</a:t>
            </a:r>
            <a:endParaRPr lang="en-AU" sz="2800" b="1" dirty="0"/>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85526E-E51E-73EB-D682-5D0DF280E082}"/>
              </a:ext>
            </a:extLst>
          </p:cNvPr>
          <p:cNvSpPr/>
          <p:nvPr/>
        </p:nvSpPr>
        <p:spPr>
          <a:xfrm>
            <a:off x="470626" y="1392355"/>
            <a:ext cx="4572000" cy="286232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solidFill>
                <a:effectLst/>
                <a:uLnTx/>
                <a:uFillTx/>
                <a:latin typeface="Public Sans Light"/>
                <a:ea typeface="+mn-ea"/>
                <a:cs typeface="+mn-cs"/>
              </a:rPr>
              <a:t>Multiple dimensions: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i="1" dirty="0">
              <a:solidFill>
                <a:prstClr val="black"/>
              </a:solidFill>
              <a:latin typeface="Public Sans Light"/>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u="none" strike="noStrike" kern="1200" cap="none" spc="0" normalizeH="0" baseline="0" noProof="0" dirty="0">
                <a:ln>
                  <a:noFill/>
                </a:ln>
                <a:solidFill>
                  <a:prstClr val="black"/>
                </a:solidFill>
                <a:effectLst/>
                <a:uLnTx/>
                <a:uFillTx/>
                <a:latin typeface="Public Sans Light"/>
                <a:ea typeface="+mn-ea"/>
                <a:cs typeface="+mn-cs"/>
              </a:rPr>
              <a:t>Labour markets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prstClr val="black"/>
              </a:solidFill>
              <a:latin typeface="Public Sans Light"/>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u="none" strike="noStrike" kern="1200" cap="none" spc="0" normalizeH="0" baseline="0" noProof="0" dirty="0">
                <a:ln>
                  <a:noFill/>
                </a:ln>
                <a:solidFill>
                  <a:prstClr val="black"/>
                </a:solidFill>
                <a:effectLst/>
                <a:uLnTx/>
                <a:uFillTx/>
                <a:latin typeface="Public Sans Light"/>
                <a:ea typeface="+mn-ea"/>
                <a:cs typeface="+mn-cs"/>
              </a:rPr>
              <a:t>Regional economies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solidFill>
                <a:prstClr val="black"/>
              </a:solidFill>
              <a:latin typeface="Public Sans Light"/>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u="none" strike="noStrike" kern="1200" cap="none" spc="0" normalizeH="0" baseline="0" noProof="0" dirty="0">
                <a:ln>
                  <a:noFill/>
                </a:ln>
                <a:solidFill>
                  <a:prstClr val="black"/>
                </a:solidFill>
                <a:effectLst/>
                <a:uLnTx/>
                <a:uFillTx/>
                <a:latin typeface="Public Sans Light"/>
                <a:ea typeface="+mn-ea"/>
                <a:cs typeface="+mn-cs"/>
              </a:rPr>
              <a:t>Total social division of labour (gender)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dirty="0">
              <a:ln>
                <a:noFill/>
              </a:ln>
              <a:solidFill>
                <a:prstClr val="black"/>
              </a:solidFill>
              <a:effectLst/>
              <a:uLnTx/>
              <a:uFillTx/>
              <a:latin typeface="Public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Public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ublic Sans Light"/>
              <a:ea typeface="+mn-ea"/>
              <a:cs typeface="+mn-cs"/>
            </a:endParaRPr>
          </a:p>
        </p:txBody>
      </p:sp>
    </p:spTree>
    <p:extLst>
      <p:ext uri="{BB962C8B-B14F-4D97-AF65-F5344CB8AC3E}">
        <p14:creationId xmlns:p14="http://schemas.microsoft.com/office/powerpoint/2010/main" val="4078442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279F01-1043-0D40-BD52-B4404CF94332}"/>
              </a:ext>
            </a:extLst>
          </p:cNvPr>
          <p:cNvSpPr>
            <a:spLocks noGrp="1"/>
          </p:cNvSpPr>
          <p:nvPr>
            <p:ph type="body" sz="quarter" idx="13"/>
          </p:nvPr>
        </p:nvSpPr>
        <p:spPr>
          <a:xfrm>
            <a:off x="700474" y="1698281"/>
            <a:ext cx="6879052" cy="2880000"/>
          </a:xfrm>
        </p:spPr>
        <p:txBody>
          <a:bodyPr>
            <a:normAutofit/>
          </a:bodyPr>
          <a:lstStyle/>
          <a:p>
            <a:r>
              <a:rPr lang="en-US" sz="4800" b="1" dirty="0"/>
              <a:t>2. Best practice energy transition policy</a:t>
            </a:r>
          </a:p>
        </p:txBody>
      </p:sp>
      <p:sp>
        <p:nvSpPr>
          <p:cNvPr id="3" name="Footer Placeholder 2">
            <a:extLst>
              <a:ext uri="{FF2B5EF4-FFF2-40B4-BE49-F238E27FC236}">
                <a16:creationId xmlns:a16="http://schemas.microsoft.com/office/drawing/2014/main" id="{11E394EC-6335-634E-910B-4CEBE08221A8}"/>
              </a:ext>
            </a:extLst>
          </p:cNvPr>
          <p:cNvSpPr>
            <a:spLocks noGrp="1"/>
          </p:cNvSpPr>
          <p:nvPr>
            <p:ph type="ftr" sz="quarter" idx="11"/>
          </p:nvPr>
        </p:nvSpPr>
        <p:spPr/>
        <p:txBody>
          <a:bodyPr/>
          <a:lstStyle/>
          <a:p>
            <a:endParaRPr lang="en-AU" dirty="0"/>
          </a:p>
          <a:p>
            <a:endParaRPr lang="en-AU" dirty="0"/>
          </a:p>
          <a:p>
            <a:endParaRPr lang="en-AU" dirty="0"/>
          </a:p>
          <a:p>
            <a:endParaRPr lang="en-AU" dirty="0"/>
          </a:p>
        </p:txBody>
      </p:sp>
    </p:spTree>
    <p:extLst>
      <p:ext uri="{BB962C8B-B14F-4D97-AF65-F5344CB8AC3E}">
        <p14:creationId xmlns:p14="http://schemas.microsoft.com/office/powerpoint/2010/main" val="426055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3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E394EC-6335-634E-910B-4CEBE08221A8}"/>
              </a:ext>
            </a:extLst>
          </p:cNvPr>
          <p:cNvSpPr>
            <a:spLocks noGrp="1"/>
          </p:cNvSpPr>
          <p:nvPr>
            <p:ph type="ftr" sz="quarter" idx="11"/>
          </p:nvPr>
        </p:nvSpPr>
        <p:spPr>
          <a:xfrm>
            <a:off x="1650065" y="6508022"/>
            <a:ext cx="5400000" cy="108000"/>
          </a:xfrm>
        </p:spPr>
        <p:txBody>
          <a:bodyPr/>
          <a:lstStyle/>
          <a:p>
            <a:endParaRPr lang="en-AU" dirty="0"/>
          </a:p>
        </p:txBody>
      </p:sp>
      <p:pic>
        <p:nvPicPr>
          <p:cNvPr id="9" name="Picture 8" descr="A picture containing background pattern&#10;&#10;Description automatically generated">
            <a:extLst>
              <a:ext uri="{FF2B5EF4-FFF2-40B4-BE49-F238E27FC236}">
                <a16:creationId xmlns:a16="http://schemas.microsoft.com/office/drawing/2014/main" id="{9673A706-AFA2-FF44-A2ED-97FA8E838F96}"/>
              </a:ext>
            </a:extLst>
          </p:cNvPr>
          <p:cNvPicPr>
            <a:picLocks noChangeAspect="1"/>
          </p:cNvPicPr>
          <p:nvPr/>
        </p:nvPicPr>
        <p:blipFill rotWithShape="1">
          <a:blip r:embed="rId2">
            <a:extLst>
              <a:ext uri="{28A0092B-C50C-407E-A947-70E740481C1C}">
                <a14:useLocalDpi xmlns:a14="http://schemas.microsoft.com/office/drawing/2010/main" val="0"/>
              </a:ext>
            </a:extLst>
          </a:blip>
          <a:srcRect l="6730"/>
          <a:stretch/>
        </p:blipFill>
        <p:spPr>
          <a:xfrm>
            <a:off x="6573227" y="272211"/>
            <a:ext cx="2337043" cy="4201564"/>
          </a:xfrm>
          <a:prstGeom prst="rect">
            <a:avLst/>
          </a:prstGeom>
        </p:spPr>
      </p:pic>
      <p:pic>
        <p:nvPicPr>
          <p:cNvPr id="11" name="Picture 10" descr="Text, letter&#10;&#10;Description automatically generated">
            <a:extLst>
              <a:ext uri="{FF2B5EF4-FFF2-40B4-BE49-F238E27FC236}">
                <a16:creationId xmlns:a16="http://schemas.microsoft.com/office/drawing/2014/main" id="{C7F32157-420B-364B-B4D6-DAF68EEC593A}"/>
              </a:ext>
            </a:extLst>
          </p:cNvPr>
          <p:cNvPicPr>
            <a:picLocks noChangeAspect="1"/>
          </p:cNvPicPr>
          <p:nvPr/>
        </p:nvPicPr>
        <p:blipFill rotWithShape="1">
          <a:blip r:embed="rId3">
            <a:extLst>
              <a:ext uri="{28A0092B-C50C-407E-A947-70E740481C1C}">
                <a14:useLocalDpi xmlns:a14="http://schemas.microsoft.com/office/drawing/2010/main" val="0"/>
              </a:ext>
            </a:extLst>
          </a:blip>
          <a:srcRect l="2990" r="3387"/>
          <a:stretch/>
        </p:blipFill>
        <p:spPr>
          <a:xfrm>
            <a:off x="324000" y="272211"/>
            <a:ext cx="6076800" cy="1313422"/>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81E17394-095E-E44B-8831-D08876D29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175" y="1738932"/>
            <a:ext cx="4395605" cy="2734843"/>
          </a:xfrm>
          <a:prstGeom prst="rect">
            <a:avLst/>
          </a:prstGeom>
        </p:spPr>
      </p:pic>
    </p:spTree>
    <p:extLst>
      <p:ext uri="{BB962C8B-B14F-4D97-AF65-F5344CB8AC3E}">
        <p14:creationId xmlns:p14="http://schemas.microsoft.com/office/powerpoint/2010/main" val="2122538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35000"/>
          </a:schemeClr>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59EDD601-DA78-BF42-8F13-1947A2432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54" y="225736"/>
            <a:ext cx="3579106" cy="4446352"/>
          </a:xfrm>
          <a:prstGeom prst="rect">
            <a:avLst/>
          </a:prstGeom>
        </p:spPr>
      </p:pic>
      <p:pic>
        <p:nvPicPr>
          <p:cNvPr id="8" name="Picture 7" descr="Text&#10;&#10;Description automatically generated">
            <a:extLst>
              <a:ext uri="{FF2B5EF4-FFF2-40B4-BE49-F238E27FC236}">
                <a16:creationId xmlns:a16="http://schemas.microsoft.com/office/drawing/2014/main" id="{FACFF1A6-60AA-CA42-9107-C0EBDC94C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303" y="1451512"/>
            <a:ext cx="4129515" cy="3220576"/>
          </a:xfrm>
          <a:prstGeom prst="rect">
            <a:avLst/>
          </a:prstGeom>
        </p:spPr>
      </p:pic>
      <p:pic>
        <p:nvPicPr>
          <p:cNvPr id="12" name="Picture 11" descr="Text&#10;&#10;Description automatically generated">
            <a:extLst>
              <a:ext uri="{FF2B5EF4-FFF2-40B4-BE49-F238E27FC236}">
                <a16:creationId xmlns:a16="http://schemas.microsoft.com/office/drawing/2014/main" id="{7BAD227E-759F-2D4F-BA91-1110CFAB5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303" y="225736"/>
            <a:ext cx="4129515" cy="1396204"/>
          </a:xfrm>
          <a:prstGeom prst="rect">
            <a:avLst/>
          </a:prstGeom>
        </p:spPr>
      </p:pic>
    </p:spTree>
    <p:extLst>
      <p:ext uri="{BB962C8B-B14F-4D97-AF65-F5344CB8AC3E}">
        <p14:creationId xmlns:p14="http://schemas.microsoft.com/office/powerpoint/2010/main" val="324018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279F01-1043-0D40-BD52-B4404CF94332}"/>
              </a:ext>
            </a:extLst>
          </p:cNvPr>
          <p:cNvSpPr>
            <a:spLocks noGrp="1"/>
          </p:cNvSpPr>
          <p:nvPr>
            <p:ph type="body" sz="quarter" idx="13"/>
          </p:nvPr>
        </p:nvSpPr>
        <p:spPr>
          <a:xfrm>
            <a:off x="700474" y="1698281"/>
            <a:ext cx="6879052" cy="2880000"/>
          </a:xfrm>
        </p:spPr>
        <p:txBody>
          <a:bodyPr>
            <a:normAutofit/>
          </a:bodyPr>
          <a:lstStyle/>
          <a:p>
            <a:r>
              <a:rPr lang="en-US" sz="4800" b="1" dirty="0"/>
              <a:t>1. Energy as a labour issue</a:t>
            </a:r>
          </a:p>
        </p:txBody>
      </p:sp>
      <p:sp>
        <p:nvSpPr>
          <p:cNvPr id="3" name="Footer Placeholder 2">
            <a:extLst>
              <a:ext uri="{FF2B5EF4-FFF2-40B4-BE49-F238E27FC236}">
                <a16:creationId xmlns:a16="http://schemas.microsoft.com/office/drawing/2014/main" id="{11E394EC-6335-634E-910B-4CEBE08221A8}"/>
              </a:ext>
            </a:extLst>
          </p:cNvPr>
          <p:cNvSpPr>
            <a:spLocks noGrp="1"/>
          </p:cNvSpPr>
          <p:nvPr>
            <p:ph type="ftr" sz="quarter" idx="11"/>
          </p:nvPr>
        </p:nvSpPr>
        <p:spPr>
          <a:xfrm>
            <a:off x="2008411" y="6087892"/>
            <a:ext cx="5400000" cy="108000"/>
          </a:xfrm>
        </p:spPr>
        <p:txBody>
          <a:bodyPr/>
          <a:lstStyle/>
          <a:p>
            <a:endParaRPr lang="en-US" dirty="0"/>
          </a:p>
          <a:p>
            <a:endParaRPr lang="en-AU" dirty="0"/>
          </a:p>
        </p:txBody>
      </p:sp>
    </p:spTree>
    <p:extLst>
      <p:ext uri="{BB962C8B-B14F-4D97-AF65-F5344CB8AC3E}">
        <p14:creationId xmlns:p14="http://schemas.microsoft.com/office/powerpoint/2010/main" val="1374628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850" y="1415360"/>
            <a:ext cx="4062943" cy="3276600"/>
          </a:xfrm>
        </p:spPr>
        <p:txBody>
          <a:bodyPr>
            <a:normAutofit fontScale="92500" lnSpcReduction="10000"/>
          </a:bodyPr>
          <a:lstStyle/>
          <a:p>
            <a:pPr marL="457200" indent="-457200">
              <a:buFont typeface="+mj-lt"/>
              <a:buAutoNum type="arabicPeriod"/>
            </a:pPr>
            <a:r>
              <a:rPr lang="en-US" sz="2200" i="1" dirty="0">
                <a:solidFill>
                  <a:schemeClr val="tx1"/>
                </a:solidFill>
                <a:ea typeface="ＭＳ Ｐゴシック" pitchFamily="34" charset="-128"/>
              </a:rPr>
              <a:t>just transition of the workforce;</a:t>
            </a:r>
          </a:p>
          <a:p>
            <a:pPr marL="457200" indent="-457200">
              <a:buFont typeface="+mj-lt"/>
              <a:buAutoNum type="arabicPeriod"/>
            </a:pPr>
            <a:endParaRPr lang="en-US" sz="2200" i="1" dirty="0">
              <a:solidFill>
                <a:schemeClr val="tx1"/>
              </a:solidFill>
              <a:ea typeface="ＭＳ Ｐゴシック" pitchFamily="34" charset="-128"/>
            </a:endParaRPr>
          </a:p>
          <a:p>
            <a:pPr marL="457200" indent="-457200">
              <a:buFont typeface="+mj-lt"/>
              <a:buAutoNum type="arabicPeriod"/>
            </a:pPr>
            <a:r>
              <a:rPr lang="en-US" sz="2200" i="1" dirty="0">
                <a:solidFill>
                  <a:schemeClr val="tx1"/>
                </a:solidFill>
                <a:ea typeface="ＭＳ Ｐゴシック" pitchFamily="34" charset="-128"/>
              </a:rPr>
              <a:t>creation of decent work and quality jobs;</a:t>
            </a:r>
          </a:p>
          <a:p>
            <a:pPr marL="457200" indent="-457200">
              <a:buFont typeface="+mj-lt"/>
              <a:buAutoNum type="arabicPeriod"/>
            </a:pPr>
            <a:endParaRPr lang="en-US" sz="2200" i="1" dirty="0">
              <a:solidFill>
                <a:schemeClr val="tx1"/>
              </a:solidFill>
              <a:ea typeface="ＭＳ Ｐゴシック" pitchFamily="34" charset="-128"/>
            </a:endParaRPr>
          </a:p>
          <a:p>
            <a:pPr marL="457200" indent="-457200">
              <a:buFont typeface="+mj-lt"/>
              <a:buAutoNum type="arabicPeriod"/>
            </a:pPr>
            <a:r>
              <a:rPr lang="en-US" sz="2200" i="1" dirty="0">
                <a:solidFill>
                  <a:schemeClr val="tx1"/>
                </a:solidFill>
                <a:ea typeface="ＭＳ Ｐゴシック" pitchFamily="34" charset="-128"/>
              </a:rPr>
              <a:t>economic diversification and transformation; </a:t>
            </a:r>
          </a:p>
          <a:p>
            <a:pPr marL="457200" indent="-457200">
              <a:buFont typeface="+mj-lt"/>
              <a:buAutoNum type="arabicPeriod"/>
            </a:pPr>
            <a:endParaRPr lang="en-US" sz="2200" i="1" dirty="0">
              <a:solidFill>
                <a:schemeClr val="tx1"/>
              </a:solidFill>
              <a:ea typeface="ＭＳ Ｐゴシック" pitchFamily="34" charset="-128"/>
            </a:endParaRPr>
          </a:p>
          <a:p>
            <a:pPr marL="457200" indent="-457200">
              <a:buFont typeface="+mj-lt"/>
              <a:buAutoNum type="arabicPeriod"/>
            </a:pPr>
            <a:r>
              <a:rPr lang="en-US" sz="2200" i="1" dirty="0">
                <a:solidFill>
                  <a:schemeClr val="tx1"/>
                </a:solidFill>
                <a:ea typeface="ＭＳ Ｐゴシック" pitchFamily="34" charset="-128"/>
              </a:rPr>
              <a:t>gender equality.</a:t>
            </a:r>
          </a:p>
          <a:p>
            <a:endParaRPr lang="en-US" sz="2200" i="1" dirty="0">
              <a:solidFill>
                <a:schemeClr val="tx1"/>
              </a:solidFill>
              <a:ea typeface="ＭＳ Ｐゴシック" pitchFamily="34" charset="-128"/>
            </a:endParaRP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451540"/>
            <a:ext cx="4248150" cy="771779"/>
          </a:xfrm>
        </p:spPr>
        <p:txBody>
          <a:bodyPr>
            <a:normAutofit lnSpcReduction="10000"/>
          </a:bodyPr>
          <a:lstStyle/>
          <a:p>
            <a:r>
              <a:rPr lang="en-AU" sz="3200" b="1" dirty="0"/>
              <a:t>Broad industrial strategies</a:t>
            </a:r>
          </a:p>
        </p:txBody>
      </p:sp>
      <p:pic>
        <p:nvPicPr>
          <p:cNvPr id="7" name="Picture 6" descr="A picture containing text, outdoor&#10;&#10;Description automatically generated">
            <a:extLst>
              <a:ext uri="{FF2B5EF4-FFF2-40B4-BE49-F238E27FC236}">
                <a16:creationId xmlns:a16="http://schemas.microsoft.com/office/drawing/2014/main" id="{134DA301-0E91-2EEF-4735-86DC85237E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37753" y="324000"/>
            <a:ext cx="3267133" cy="4295049"/>
          </a:xfrm>
          <a:prstGeom prst="rect">
            <a:avLst/>
          </a:prstGeom>
        </p:spPr>
      </p:pic>
    </p:spTree>
    <p:extLst>
      <p:ext uri="{BB962C8B-B14F-4D97-AF65-F5344CB8AC3E}">
        <p14:creationId xmlns:p14="http://schemas.microsoft.com/office/powerpoint/2010/main" val="1110494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rmAutofit fontScale="92500"/>
          </a:bodyPr>
          <a:lstStyle/>
          <a:p>
            <a:r>
              <a:rPr lang="en-AU" sz="2800" b="1" dirty="0"/>
              <a:t>1. Closing fossil fuel facilities</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388509" cy="3693319"/>
          </a:xfrm>
          <a:prstGeom prst="rect">
            <a:avLst/>
          </a:prstGeom>
        </p:spPr>
        <p:txBody>
          <a:bodyPr wrap="square">
            <a:spAutoFit/>
          </a:bodyPr>
          <a:lstStyle/>
          <a:p>
            <a:r>
              <a:rPr lang="en-US" dirty="0"/>
              <a:t>Long-term planning </a:t>
            </a:r>
          </a:p>
          <a:p>
            <a:r>
              <a:rPr lang="en-US" dirty="0"/>
              <a:t>	- Consultation</a:t>
            </a:r>
          </a:p>
          <a:p>
            <a:r>
              <a:rPr lang="en-US" dirty="0"/>
              <a:t>	- Independent authority</a:t>
            </a:r>
          </a:p>
          <a:p>
            <a:r>
              <a:rPr lang="en-US" dirty="0"/>
              <a:t>	- Public funds for transition arrangements</a:t>
            </a:r>
          </a:p>
          <a:p>
            <a:endParaRPr lang="en-US" dirty="0"/>
          </a:p>
          <a:p>
            <a:r>
              <a:rPr lang="en-US" dirty="0"/>
              <a:t>Workers</a:t>
            </a:r>
          </a:p>
          <a:p>
            <a:r>
              <a:rPr lang="en-US" dirty="0"/>
              <a:t>	- Skill development, retraining</a:t>
            </a:r>
          </a:p>
          <a:p>
            <a:r>
              <a:rPr lang="en-US" dirty="0"/>
              <a:t>	- Industrial and environmental policies to attract investment to impacted regions</a:t>
            </a:r>
          </a:p>
          <a:p>
            <a:endParaRPr lang="en-US" dirty="0"/>
          </a:p>
          <a:p>
            <a:r>
              <a:rPr lang="en-US" dirty="0"/>
              <a:t>Communities and regional economies</a:t>
            </a:r>
          </a:p>
          <a:p>
            <a:r>
              <a:rPr lang="en-US" dirty="0"/>
              <a:t>	- Economic development opportunities, 	alternatives</a:t>
            </a:r>
          </a:p>
        </p:txBody>
      </p:sp>
    </p:spTree>
    <p:extLst>
      <p:ext uri="{BB962C8B-B14F-4D97-AF65-F5344CB8AC3E}">
        <p14:creationId xmlns:p14="http://schemas.microsoft.com/office/powerpoint/2010/main" val="3322884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999" y="1393371"/>
            <a:ext cx="4062943" cy="3276600"/>
          </a:xfrm>
        </p:spPr>
        <p:txBody>
          <a:bodyPr>
            <a:normAutofit/>
          </a:bodyPr>
          <a:lstStyle/>
          <a:p>
            <a:r>
              <a:rPr lang="en-US" sz="2000" dirty="0">
                <a:solidFill>
                  <a:schemeClr val="tx1"/>
                </a:solidFill>
                <a:ea typeface="ＭＳ Ｐゴシック" pitchFamily="34" charset="-128"/>
              </a:rPr>
              <a:t>Establish a timeline for decarbonization using social dialogue</a:t>
            </a:r>
          </a:p>
          <a:p>
            <a:endParaRPr lang="en-US" sz="2000" dirty="0">
              <a:solidFill>
                <a:schemeClr val="tx1"/>
              </a:solidFill>
              <a:ea typeface="ＭＳ Ｐゴシック" pitchFamily="34" charset="-128"/>
            </a:endParaRPr>
          </a:p>
          <a:p>
            <a:endParaRPr lang="en-US" sz="2000" dirty="0">
              <a:solidFill>
                <a:schemeClr val="tx1"/>
              </a:solidFill>
              <a:ea typeface="ＭＳ Ｐゴシック" pitchFamily="34" charset="-128"/>
            </a:endParaRPr>
          </a:p>
          <a:p>
            <a:r>
              <a:rPr lang="en-US" sz="2000" dirty="0">
                <a:solidFill>
                  <a:schemeClr val="tx1"/>
                </a:solidFill>
                <a:ea typeface="ＭＳ Ｐゴシック" pitchFamily="34" charset="-128"/>
              </a:rPr>
              <a:t>Create plans for new low-carbon industries </a:t>
            </a: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1"/>
            <a:ext cx="3600000" cy="615114"/>
          </a:xfrm>
        </p:spPr>
        <p:txBody>
          <a:bodyPr/>
          <a:lstStyle/>
          <a:p>
            <a:r>
              <a:rPr lang="en-AU" b="1" dirty="0"/>
              <a:t>Pre-transition</a:t>
            </a:r>
          </a:p>
        </p:txBody>
      </p:sp>
      <p:sp>
        <p:nvSpPr>
          <p:cNvPr id="4" name="Text Placeholder 5">
            <a:extLst>
              <a:ext uri="{FF2B5EF4-FFF2-40B4-BE49-F238E27FC236}">
                <a16:creationId xmlns:a16="http://schemas.microsoft.com/office/drawing/2014/main" id="{CAB9F0AE-34E6-8351-A188-255E0157F028}"/>
              </a:ext>
            </a:extLst>
          </p:cNvPr>
          <p:cNvSpPr txBox="1">
            <a:spLocks/>
          </p:cNvSpPr>
          <p:nvPr/>
        </p:nvSpPr>
        <p:spPr>
          <a:xfrm>
            <a:off x="5220150" y="355342"/>
            <a:ext cx="3600000" cy="615114"/>
          </a:xfrm>
          <a:prstGeom prst="rect">
            <a:avLst/>
          </a:prstGeom>
        </p:spPr>
        <p:txBody>
          <a:bodyPr vert="horz" lIns="0" tIns="0" rIns="0" bIns="0" rtlCol="0">
            <a:normAutofit/>
          </a:bodyPr>
          <a:lstStyle>
            <a:lvl1pPr marL="0" indent="0" algn="l" defTabSz="685800" rtl="0" eaLnBrk="1" latinLnBrk="0" hangingPunct="1">
              <a:lnSpc>
                <a:spcPct val="80000"/>
              </a:lnSpc>
              <a:spcBef>
                <a:spcPts val="0"/>
              </a:spcBef>
              <a:spcAft>
                <a:spcPts val="600"/>
              </a:spcAft>
              <a:buFont typeface="Arial" panose="020B0604020202020204" pitchFamily="34" charset="0"/>
              <a:buNone/>
              <a:defRPr sz="36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None/>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b="1" dirty="0"/>
              <a:t>During transition</a:t>
            </a:r>
          </a:p>
        </p:txBody>
      </p:sp>
      <p:sp>
        <p:nvSpPr>
          <p:cNvPr id="5" name="Content Placeholder 1">
            <a:extLst>
              <a:ext uri="{FF2B5EF4-FFF2-40B4-BE49-F238E27FC236}">
                <a16:creationId xmlns:a16="http://schemas.microsoft.com/office/drawing/2014/main" id="{A02F488D-6FB5-4C81-44D5-D592672B8EFD}"/>
              </a:ext>
            </a:extLst>
          </p:cNvPr>
          <p:cNvSpPr txBox="1">
            <a:spLocks/>
          </p:cNvSpPr>
          <p:nvPr/>
        </p:nvSpPr>
        <p:spPr>
          <a:xfrm>
            <a:off x="5121286" y="1393371"/>
            <a:ext cx="3698715" cy="3276600"/>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4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solidFill>
                  <a:schemeClr val="tx1"/>
                </a:solidFill>
                <a:ea typeface="ＭＳ Ｐゴシック" pitchFamily="34" charset="-128"/>
              </a:rPr>
              <a:t>Compensation to workers, retraining and re-employment opportunities</a:t>
            </a:r>
          </a:p>
          <a:p>
            <a:endParaRPr lang="en-US" sz="2000" dirty="0">
              <a:solidFill>
                <a:schemeClr val="tx1"/>
              </a:solidFill>
              <a:ea typeface="ＭＳ Ｐゴシック" pitchFamily="34" charset="-128"/>
            </a:endParaRPr>
          </a:p>
          <a:p>
            <a:r>
              <a:rPr lang="en-US" sz="2000" dirty="0">
                <a:solidFill>
                  <a:schemeClr val="tx1"/>
                </a:solidFill>
                <a:ea typeface="ＭＳ Ｐゴシック" pitchFamily="34" charset="-128"/>
              </a:rPr>
              <a:t>Financial incentives for low carbon industries and support for existing industries to transition to low-carbon alternatives</a:t>
            </a:r>
          </a:p>
        </p:txBody>
      </p:sp>
      <p:sp>
        <p:nvSpPr>
          <p:cNvPr id="7" name="Content Placeholder 1">
            <a:extLst>
              <a:ext uri="{FF2B5EF4-FFF2-40B4-BE49-F238E27FC236}">
                <a16:creationId xmlns:a16="http://schemas.microsoft.com/office/drawing/2014/main" id="{BB9E7CDB-A5CF-158B-FAA0-D417160C2945}"/>
              </a:ext>
            </a:extLst>
          </p:cNvPr>
          <p:cNvSpPr txBox="1">
            <a:spLocks/>
          </p:cNvSpPr>
          <p:nvPr/>
        </p:nvSpPr>
        <p:spPr>
          <a:xfrm>
            <a:off x="2430622" y="4435929"/>
            <a:ext cx="6389379" cy="3276600"/>
          </a:xfrm>
          <a:prstGeom prst="rect">
            <a:avLst/>
          </a:prstGeom>
        </p:spPr>
        <p:txBody>
          <a:bodyPr vert="horz" lIns="0" tIns="0" rIns="0" bIns="0" rtlCol="0">
            <a:normAutofit/>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1400" b="0" kern="1200">
                <a:solidFill>
                  <a:schemeClr val="accent1"/>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2pPr>
            <a:lvl3pPr marL="18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360000" indent="-180000" algn="l" defTabSz="685800" rtl="0" eaLnBrk="1" latinLnBrk="0" hangingPunct="1">
              <a:lnSpc>
                <a:spcPct val="100000"/>
              </a:lnSpc>
              <a:spcBef>
                <a:spcPts val="0"/>
              </a:spcBef>
              <a:spcAft>
                <a:spcPts val="600"/>
              </a:spcAft>
              <a:buClr>
                <a:schemeClr val="accent1"/>
              </a:buClr>
              <a:buFont typeface="Times New Roman" panose="02020603050405020304" pitchFamily="18" charset="0"/>
              <a:buChar char="–"/>
              <a:defRPr sz="1100" kern="1200">
                <a:solidFill>
                  <a:schemeClr val="tx1"/>
                </a:solidFill>
                <a:latin typeface="+mn-lt"/>
                <a:ea typeface="+mn-ea"/>
                <a:cs typeface="+mn-cs"/>
              </a:defRPr>
            </a:lvl4pPr>
            <a:lvl5pPr marL="54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solidFill>
                  <a:schemeClr val="tx1"/>
                </a:solidFill>
                <a:ea typeface="ＭＳ Ｐゴシック" pitchFamily="34" charset="-128"/>
              </a:rPr>
              <a:t>Investment in community infrastructure </a:t>
            </a:r>
          </a:p>
        </p:txBody>
      </p:sp>
    </p:spTree>
    <p:extLst>
      <p:ext uri="{BB962C8B-B14F-4D97-AF65-F5344CB8AC3E}">
        <p14:creationId xmlns:p14="http://schemas.microsoft.com/office/powerpoint/2010/main" val="2443612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0" y="502669"/>
            <a:ext cx="5707195" cy="444843"/>
          </a:xfrm>
        </p:spPr>
        <p:txBody>
          <a:bodyPr>
            <a:normAutofit fontScale="85000" lnSpcReduction="20000"/>
          </a:bodyPr>
          <a:lstStyle/>
          <a:p>
            <a:r>
              <a:rPr lang="en-AU" sz="2800" b="1" dirty="0"/>
              <a:t>2. Active labour market policies for decent jobs</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358674" cy="4524315"/>
          </a:xfrm>
          <a:prstGeom prst="rect">
            <a:avLst/>
          </a:prstGeom>
        </p:spPr>
        <p:txBody>
          <a:bodyPr wrap="square">
            <a:spAutoFit/>
          </a:bodyPr>
          <a:lstStyle/>
          <a:p>
            <a:r>
              <a:rPr lang="en-AU" sz="1600" dirty="0"/>
              <a:t>Productive employment and decent work are key elements to achieving just energy transition</a:t>
            </a:r>
          </a:p>
          <a:p>
            <a:endParaRPr lang="en-AU" sz="1600" dirty="0"/>
          </a:p>
          <a:p>
            <a:r>
              <a:rPr lang="en-AU" sz="1600" dirty="0"/>
              <a:t>Policies promoting greener products, services and infrastructures </a:t>
            </a:r>
            <a:r>
              <a:rPr lang="en-AU" sz="1600" dirty="0">
                <a:sym typeface="Wingdings" pitchFamily="2" charset="2"/>
              </a:rPr>
              <a:t> </a:t>
            </a:r>
            <a:r>
              <a:rPr lang="en-AU" sz="1600" dirty="0"/>
              <a:t>higher demand for labour in green and emerging sectors and activities (solar panel technicians, construction workers, etc.). </a:t>
            </a:r>
          </a:p>
          <a:p>
            <a:endParaRPr lang="en-AU" sz="1600" dirty="0"/>
          </a:p>
          <a:p>
            <a:r>
              <a:rPr lang="en-AU" sz="1600" dirty="0"/>
              <a:t>Employment services for improving the match between labour demand and supply in new energy sectors</a:t>
            </a:r>
          </a:p>
          <a:p>
            <a:endParaRPr lang="en-AU" sz="1600" dirty="0"/>
          </a:p>
          <a:p>
            <a:r>
              <a:rPr lang="en-AU" sz="1600" dirty="0"/>
              <a:t>Retraining workers and upgrading skills. </a:t>
            </a:r>
          </a:p>
          <a:p>
            <a:endParaRPr lang="en-AU" sz="1600" dirty="0"/>
          </a:p>
          <a:p>
            <a:r>
              <a:rPr lang="en-AU" sz="1600" dirty="0"/>
              <a:t> </a:t>
            </a:r>
          </a:p>
          <a:p>
            <a:endParaRPr lang="en-AU" sz="1600" dirty="0"/>
          </a:p>
          <a:p>
            <a:endParaRPr lang="en-AU" sz="1600" dirty="0"/>
          </a:p>
          <a:p>
            <a:endParaRPr lang="en-AU" sz="1600" dirty="0"/>
          </a:p>
          <a:p>
            <a:endParaRPr lang="en-US" sz="1600" dirty="0"/>
          </a:p>
        </p:txBody>
      </p:sp>
    </p:spTree>
    <p:extLst>
      <p:ext uri="{BB962C8B-B14F-4D97-AF65-F5344CB8AC3E}">
        <p14:creationId xmlns:p14="http://schemas.microsoft.com/office/powerpoint/2010/main" val="3395941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5059276" cy="444843"/>
          </a:xfrm>
        </p:spPr>
        <p:txBody>
          <a:bodyPr>
            <a:normAutofit fontScale="85000" lnSpcReduction="20000"/>
          </a:bodyPr>
          <a:lstStyle/>
          <a:p>
            <a:r>
              <a:rPr lang="en-AU" sz="2800" b="1" dirty="0"/>
              <a:t>2. Active labour market policies </a:t>
            </a:r>
            <a:r>
              <a:rPr lang="en-AU" sz="2800" b="1" dirty="0" err="1"/>
              <a:t>cont.d</a:t>
            </a:r>
            <a:endParaRPr lang="en-AU" sz="2800" b="1" dirty="0"/>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358674" cy="3539430"/>
          </a:xfrm>
          <a:prstGeom prst="rect">
            <a:avLst/>
          </a:prstGeom>
        </p:spPr>
        <p:txBody>
          <a:bodyPr wrap="square">
            <a:spAutoFit/>
          </a:bodyPr>
          <a:lstStyle/>
          <a:p>
            <a:pPr defTabSz="914400">
              <a:defRPr/>
            </a:pPr>
            <a:r>
              <a:rPr lang="en-AU" sz="1600" dirty="0"/>
              <a:t>Vocational and on-the-job training programmes improve employability of the unemployed + retrenched workers</a:t>
            </a:r>
          </a:p>
          <a:p>
            <a:pPr lvl="0" defTabSz="914400">
              <a:defRPr/>
            </a:pPr>
            <a:endParaRPr lang="en-AU" sz="1600" dirty="0"/>
          </a:p>
          <a:p>
            <a:pPr lvl="0" defTabSz="914400">
              <a:defRPr/>
            </a:pPr>
            <a:r>
              <a:rPr lang="en-AU" sz="1600" dirty="0"/>
              <a:t>Public employment programmes can help tackle the problem of unemployment and underemployment during transitions while addressing climate adaptation issues </a:t>
            </a:r>
          </a:p>
          <a:p>
            <a:endParaRPr lang="en-AU" sz="1600" dirty="0"/>
          </a:p>
          <a:p>
            <a:r>
              <a:rPr lang="en-AU" sz="1600" dirty="0"/>
              <a:t>Subsidies can also create green jobs in </a:t>
            </a:r>
            <a:r>
              <a:rPr lang="en-AU" sz="1600" dirty="0" err="1"/>
              <a:t>loca</a:t>
            </a:r>
            <a:r>
              <a:rPr lang="en-AU" sz="1600" dirty="0"/>
              <a:t>- </a:t>
            </a:r>
            <a:r>
              <a:rPr lang="en-AU" sz="1600" dirty="0" err="1"/>
              <a:t>tions</a:t>
            </a:r>
            <a:r>
              <a:rPr lang="en-AU" sz="1600" dirty="0"/>
              <a:t> with high levels of unemployment or low levels of economic activity. </a:t>
            </a:r>
          </a:p>
          <a:p>
            <a:r>
              <a:rPr lang="en-AU" sz="1600" dirty="0"/>
              <a:t> </a:t>
            </a:r>
          </a:p>
          <a:p>
            <a:endParaRPr lang="en-AU" sz="1600" dirty="0"/>
          </a:p>
          <a:p>
            <a:endParaRPr lang="en-AU" sz="1600" dirty="0"/>
          </a:p>
          <a:p>
            <a:endParaRPr lang="en-AU" sz="1600" dirty="0"/>
          </a:p>
          <a:p>
            <a:endParaRPr lang="en-US" sz="1600" dirty="0"/>
          </a:p>
        </p:txBody>
      </p:sp>
    </p:spTree>
    <p:extLst>
      <p:ext uri="{BB962C8B-B14F-4D97-AF65-F5344CB8AC3E}">
        <p14:creationId xmlns:p14="http://schemas.microsoft.com/office/powerpoint/2010/main" val="418011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6527771" y="1497480"/>
            <a:ext cx="2397149" cy="1283819"/>
          </a:xfrm>
        </p:spPr>
        <p:txBody>
          <a:bodyPr>
            <a:normAutofit lnSpcReduction="10000"/>
          </a:bodyPr>
          <a:lstStyle/>
          <a:p>
            <a:r>
              <a:rPr lang="en-AU" sz="2800" b="1" dirty="0"/>
              <a:t>Decent work for sustainable development</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10;&#10;Description automatically generated">
            <a:extLst>
              <a:ext uri="{FF2B5EF4-FFF2-40B4-BE49-F238E27FC236}">
                <a16:creationId xmlns:a16="http://schemas.microsoft.com/office/drawing/2014/main" id="{D470CBD1-1A7B-AF91-1915-C27823F2EE2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9080" y="1042169"/>
            <a:ext cx="5989260" cy="3059162"/>
          </a:xfrm>
          <a:prstGeom prst="rect">
            <a:avLst/>
          </a:prstGeom>
        </p:spPr>
      </p:pic>
    </p:spTree>
    <p:extLst>
      <p:ext uri="{BB962C8B-B14F-4D97-AF65-F5344CB8AC3E}">
        <p14:creationId xmlns:p14="http://schemas.microsoft.com/office/powerpoint/2010/main" val="1172953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rmAutofit/>
          </a:bodyPr>
          <a:lstStyle/>
          <a:p>
            <a:r>
              <a:rPr lang="en-AU" sz="2800" b="1" dirty="0"/>
              <a:t>3. Economic diversification</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625363" cy="4031873"/>
          </a:xfrm>
          <a:prstGeom prst="rect">
            <a:avLst/>
          </a:prstGeom>
        </p:spPr>
        <p:txBody>
          <a:bodyPr wrap="square">
            <a:spAutoFit/>
          </a:bodyPr>
          <a:lstStyle/>
          <a:p>
            <a:r>
              <a:rPr lang="en-US" sz="1600" dirty="0"/>
              <a:t>Rural RE is not </a:t>
            </a:r>
            <a:r>
              <a:rPr lang="en-US" sz="1600" dirty="0" err="1"/>
              <a:t>labour-intensive</a:t>
            </a:r>
            <a:endParaRPr lang="en-US" sz="1600" dirty="0"/>
          </a:p>
          <a:p>
            <a:endParaRPr lang="en-US" sz="1600" dirty="0"/>
          </a:p>
          <a:p>
            <a:r>
              <a:rPr lang="en-US" sz="1600" dirty="0"/>
              <a:t>Focus on rural economies, where agricultural growth can </a:t>
            </a:r>
            <a:r>
              <a:rPr lang="en-US" sz="1600" dirty="0">
                <a:sym typeface="Wingdings" pitchFamily="2" charset="2"/>
              </a:rPr>
              <a:t> non-farm work</a:t>
            </a:r>
          </a:p>
          <a:p>
            <a:endParaRPr lang="en-US" sz="1600" dirty="0">
              <a:sym typeface="Wingdings" pitchFamily="2" charset="2"/>
            </a:endParaRPr>
          </a:p>
          <a:p>
            <a:r>
              <a:rPr lang="en-AU" sz="1600" dirty="0"/>
              <a:t>Strengthening small farms, because they employ the vast majority of the agricultural labour force </a:t>
            </a:r>
          </a:p>
          <a:p>
            <a:endParaRPr lang="en-AU" sz="1600" dirty="0"/>
          </a:p>
          <a:p>
            <a:r>
              <a:rPr lang="en-AU" sz="1600" dirty="0"/>
              <a:t>Developing food product markets, and reducing risk for producers seeking access to international trade</a:t>
            </a:r>
          </a:p>
          <a:p>
            <a:endParaRPr lang="en-AU" sz="1600" dirty="0"/>
          </a:p>
          <a:p>
            <a:r>
              <a:rPr lang="en-AU" sz="1600" dirty="0"/>
              <a:t>Territorial policies aiming at strengthening rural-urban linkages through the promotion and development of the service functions of small cities and country towns (not just big cities</a:t>
            </a:r>
          </a:p>
          <a:p>
            <a:endParaRPr lang="en-US" sz="1600" dirty="0"/>
          </a:p>
          <a:p>
            <a:endParaRPr lang="en-US" sz="1600" dirty="0"/>
          </a:p>
        </p:txBody>
      </p:sp>
    </p:spTree>
    <p:extLst>
      <p:ext uri="{BB962C8B-B14F-4D97-AF65-F5344CB8AC3E}">
        <p14:creationId xmlns:p14="http://schemas.microsoft.com/office/powerpoint/2010/main" val="857585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6527771" y="1497480"/>
            <a:ext cx="2397149" cy="1283819"/>
          </a:xfrm>
        </p:spPr>
        <p:txBody>
          <a:bodyPr>
            <a:normAutofit/>
          </a:bodyPr>
          <a:lstStyle/>
          <a:p>
            <a:r>
              <a:rPr lang="en-AU" sz="2800" b="1" dirty="0"/>
              <a:t>Diversification agendas</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person&#10;&#10;Description automatically generated">
            <a:extLst>
              <a:ext uri="{FF2B5EF4-FFF2-40B4-BE49-F238E27FC236}">
                <a16:creationId xmlns:a16="http://schemas.microsoft.com/office/drawing/2014/main" id="{84FF5F4A-A285-998C-C8C5-73286EE26A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0555" y="266705"/>
            <a:ext cx="3097026" cy="4391020"/>
          </a:xfrm>
          <a:prstGeom prst="rect">
            <a:avLst/>
          </a:prstGeom>
        </p:spPr>
      </p:pic>
      <p:pic>
        <p:nvPicPr>
          <p:cNvPr id="5" name="Picture 4" descr="Text, application, letter&#10;&#10;Description automatically generated">
            <a:extLst>
              <a:ext uri="{FF2B5EF4-FFF2-40B4-BE49-F238E27FC236}">
                <a16:creationId xmlns:a16="http://schemas.microsoft.com/office/drawing/2014/main" id="{6BFCEDDD-2B98-1590-C291-F5F8BAFC85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2062" y="743408"/>
            <a:ext cx="2360131" cy="3390442"/>
          </a:xfrm>
          <a:prstGeom prst="rect">
            <a:avLst/>
          </a:prstGeom>
        </p:spPr>
      </p:pic>
    </p:spTree>
    <p:extLst>
      <p:ext uri="{BB962C8B-B14F-4D97-AF65-F5344CB8AC3E}">
        <p14:creationId xmlns:p14="http://schemas.microsoft.com/office/powerpoint/2010/main" val="1637643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rmAutofit/>
          </a:bodyPr>
          <a:lstStyle/>
          <a:p>
            <a:r>
              <a:rPr lang="en-AU" sz="2800" b="1" dirty="0"/>
              <a:t>4. Gender equality </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596796" cy="4247317"/>
          </a:xfrm>
          <a:prstGeom prst="rect">
            <a:avLst/>
          </a:prstGeom>
        </p:spPr>
        <p:txBody>
          <a:bodyPr wrap="square">
            <a:spAutoFit/>
          </a:bodyPr>
          <a:lstStyle/>
          <a:p>
            <a:r>
              <a:rPr lang="en-US" dirty="0"/>
              <a:t>Build capacity of women to work in the energy sector, and of both women and men to engage with gender issues in energy systems. </a:t>
            </a:r>
          </a:p>
          <a:p>
            <a:endParaRPr lang="en-US" dirty="0"/>
          </a:p>
          <a:p>
            <a:r>
              <a:rPr lang="en-US" dirty="0"/>
              <a:t>Affirmative action initiatives to encourage recruitment of women into RE e.g. gender targets</a:t>
            </a:r>
          </a:p>
          <a:p>
            <a:endParaRPr lang="en-US" dirty="0"/>
          </a:p>
          <a:p>
            <a:r>
              <a:rPr lang="en-US" dirty="0"/>
              <a:t>Retention policies (e.g. childcare), mentorship and training</a:t>
            </a:r>
          </a:p>
          <a:p>
            <a:endParaRPr lang="en-US" dirty="0"/>
          </a:p>
          <a:p>
            <a:r>
              <a:rPr lang="en-US" dirty="0"/>
              <a:t>Flexible work and relaxed mobility requirements</a:t>
            </a:r>
          </a:p>
          <a:p>
            <a:endParaRPr lang="en-US" dirty="0"/>
          </a:p>
          <a:p>
            <a:r>
              <a:rPr lang="en-US" dirty="0"/>
              <a:t>Gender mainstreaming, workplace cultural interventions</a:t>
            </a:r>
          </a:p>
          <a:p>
            <a:r>
              <a:rPr lang="en-US" dirty="0"/>
              <a:t/>
            </a:r>
            <a:br>
              <a:rPr lang="en-US" dirty="0"/>
            </a:br>
            <a:endParaRPr lang="en-US" dirty="0"/>
          </a:p>
        </p:txBody>
      </p:sp>
    </p:spTree>
    <p:extLst>
      <p:ext uri="{BB962C8B-B14F-4D97-AF65-F5344CB8AC3E}">
        <p14:creationId xmlns:p14="http://schemas.microsoft.com/office/powerpoint/2010/main" val="3825394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rmAutofit/>
          </a:bodyPr>
          <a:lstStyle/>
          <a:p>
            <a:r>
              <a:rPr lang="en-AU" sz="2800" b="1" dirty="0"/>
              <a:t>4. Gender equality </a:t>
            </a:r>
            <a:r>
              <a:rPr lang="en-AU" sz="2800" b="1" dirty="0" err="1"/>
              <a:t>cont.d</a:t>
            </a:r>
            <a:r>
              <a:rPr lang="en-AU" sz="2800" b="1" dirty="0"/>
              <a:t> </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403B2D8-78F6-C1A1-9BEB-BDF921510F23}"/>
              </a:ext>
            </a:extLst>
          </p:cNvPr>
          <p:cNvSpPr/>
          <p:nvPr/>
        </p:nvSpPr>
        <p:spPr>
          <a:xfrm>
            <a:off x="575400" y="947512"/>
            <a:ext cx="5707196" cy="4278094"/>
          </a:xfrm>
          <a:prstGeom prst="rect">
            <a:avLst/>
          </a:prstGeom>
        </p:spPr>
        <p:txBody>
          <a:bodyPr wrap="square">
            <a:spAutoFit/>
          </a:bodyPr>
          <a:lstStyle/>
          <a:p>
            <a:r>
              <a:rPr lang="en-US" sz="1600" dirty="0"/>
              <a:t>Invest in energy infrastructure technologies and end-uses that directly meet poor women's energy demands and reduce their drudgery.</a:t>
            </a:r>
            <a:br>
              <a:rPr lang="en-US" sz="1600" dirty="0"/>
            </a:br>
            <a:r>
              <a:rPr lang="en-US" sz="1600" dirty="0"/>
              <a:t/>
            </a:r>
            <a:br>
              <a:rPr lang="en-US" sz="1600" dirty="0"/>
            </a:br>
            <a:r>
              <a:rPr lang="en-US" sz="1600" dirty="0"/>
              <a:t>Promote sustainable livelihoods through modern energy services that permit poor women to increase their productivity and income</a:t>
            </a:r>
            <a:br>
              <a:rPr lang="en-US" sz="1600" dirty="0"/>
            </a:br>
            <a:endParaRPr lang="en-US" sz="1600" dirty="0"/>
          </a:p>
          <a:p>
            <a:r>
              <a:rPr lang="en-US" sz="1600" dirty="0"/>
              <a:t>Increase poor women's choices of cooking fuel. </a:t>
            </a:r>
          </a:p>
          <a:p>
            <a:endParaRPr lang="en-US" sz="1600" dirty="0"/>
          </a:p>
          <a:p>
            <a:r>
              <a:rPr lang="en-US" sz="1600" dirty="0"/>
              <a:t>Promote energy access as a critical intervention for other development sectors </a:t>
            </a:r>
            <a:br>
              <a:rPr lang="en-US" sz="1600" dirty="0"/>
            </a:br>
            <a:r>
              <a:rPr lang="en-US" sz="1600" dirty="0"/>
              <a:t/>
            </a:r>
            <a:br>
              <a:rPr lang="en-US" sz="1600" dirty="0"/>
            </a:br>
            <a:r>
              <a:rPr lang="en-US" sz="1600" dirty="0"/>
              <a:t>Include and document gender analysis at each step of policy, </a:t>
            </a:r>
            <a:r>
              <a:rPr lang="en-US" sz="1600" dirty="0" err="1"/>
              <a:t>programme</a:t>
            </a:r>
            <a:r>
              <a:rPr lang="en-US" sz="1600" dirty="0"/>
              <a:t> and project planning, implementation, monitoring and evaluation. </a:t>
            </a:r>
            <a:br>
              <a:rPr lang="en-US" sz="1600" dirty="0"/>
            </a:br>
            <a:r>
              <a:rPr lang="en-US" sz="1600" dirty="0"/>
              <a:t/>
            </a:r>
            <a:br>
              <a:rPr lang="en-US" sz="1600" dirty="0"/>
            </a:br>
            <a:endParaRPr lang="en-US" sz="1600" dirty="0"/>
          </a:p>
        </p:txBody>
      </p:sp>
    </p:spTree>
    <p:extLst>
      <p:ext uri="{BB962C8B-B14F-4D97-AF65-F5344CB8AC3E}">
        <p14:creationId xmlns:p14="http://schemas.microsoft.com/office/powerpoint/2010/main" val="206043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yswater_power_s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05" y="523916"/>
            <a:ext cx="3929318" cy="2210896"/>
          </a:xfrm>
          <a:prstGeom prst="rect">
            <a:avLst/>
          </a:prstGeom>
        </p:spPr>
      </p:pic>
      <p:pic>
        <p:nvPicPr>
          <p:cNvPr id="5" name="Picture 4" descr="nyngan solar far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292" y="138545"/>
            <a:ext cx="4154026" cy="2596266"/>
          </a:xfrm>
          <a:prstGeom prst="rect">
            <a:avLst/>
          </a:prstGeom>
        </p:spPr>
      </p:pic>
      <p:pic>
        <p:nvPicPr>
          <p:cNvPr id="6" name="Picture 5" descr="Glen Innes Wind far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589" y="2788319"/>
            <a:ext cx="4720598" cy="1831266"/>
          </a:xfrm>
          <a:prstGeom prst="rect">
            <a:avLst/>
          </a:prstGeom>
        </p:spPr>
      </p:pic>
    </p:spTree>
    <p:extLst>
      <p:ext uri="{BB962C8B-B14F-4D97-AF65-F5344CB8AC3E}">
        <p14:creationId xmlns:p14="http://schemas.microsoft.com/office/powerpoint/2010/main" val="3249216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6527771" y="1497480"/>
            <a:ext cx="2397149" cy="1283819"/>
          </a:xfrm>
        </p:spPr>
        <p:txBody>
          <a:bodyPr>
            <a:normAutofit/>
          </a:bodyPr>
          <a:lstStyle/>
          <a:p>
            <a:r>
              <a:rPr lang="en-AU" sz="2800" b="1" dirty="0"/>
              <a:t>Gender mainstreaming initiatives</a:t>
            </a:r>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Table&#10;&#10;Description automatically generated">
            <a:extLst>
              <a:ext uri="{FF2B5EF4-FFF2-40B4-BE49-F238E27FC236}">
                <a16:creationId xmlns:a16="http://schemas.microsoft.com/office/drawing/2014/main" id="{3BCB6912-FFB8-3F27-6C8A-765A1DC96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95" y="147227"/>
            <a:ext cx="4245187" cy="4646306"/>
          </a:xfrm>
          <a:prstGeom prst="rect">
            <a:avLst/>
          </a:prstGeom>
        </p:spPr>
      </p:pic>
      <p:pic>
        <p:nvPicPr>
          <p:cNvPr id="10" name="Picture 9" descr="Diagram, text&#10;&#10;Description automatically generated">
            <a:extLst>
              <a:ext uri="{FF2B5EF4-FFF2-40B4-BE49-F238E27FC236}">
                <a16:creationId xmlns:a16="http://schemas.microsoft.com/office/drawing/2014/main" id="{1AFB4C13-E0B2-1473-146C-DFF9E375DD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81482" y="803639"/>
            <a:ext cx="1779746" cy="2431332"/>
          </a:xfrm>
          <a:prstGeom prst="rect">
            <a:avLst/>
          </a:prstGeom>
        </p:spPr>
      </p:pic>
    </p:spTree>
    <p:extLst>
      <p:ext uri="{BB962C8B-B14F-4D97-AF65-F5344CB8AC3E}">
        <p14:creationId xmlns:p14="http://schemas.microsoft.com/office/powerpoint/2010/main" val="2836717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alpha val="68586"/>
          </a:schemeClr>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Autofit/>
          </a:bodyPr>
          <a:lstStyle/>
          <a:p>
            <a:r>
              <a:rPr lang="en-US" sz="2800" b="1" u="sng" dirty="0"/>
              <a:t>Institutional conditions </a:t>
            </a:r>
            <a:r>
              <a:rPr lang="en-US" sz="2800" b="1" dirty="0"/>
              <a:t>for best practice</a:t>
            </a:r>
            <a:endParaRPr lang="en-AU" sz="2800" b="1" dirty="0"/>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85526E-E51E-73EB-D682-5D0DF280E082}"/>
              </a:ext>
            </a:extLst>
          </p:cNvPr>
          <p:cNvSpPr/>
          <p:nvPr/>
        </p:nvSpPr>
        <p:spPr>
          <a:xfrm>
            <a:off x="470626" y="1392355"/>
            <a:ext cx="4572000" cy="3416320"/>
          </a:xfrm>
          <a:prstGeom prst="rect">
            <a:avLst/>
          </a:prstGeom>
        </p:spPr>
        <p:txBody>
          <a:bodyPr>
            <a:spAutoFit/>
          </a:bodyPr>
          <a:lstStyle/>
          <a:p>
            <a:r>
              <a:rPr lang="en-AU" i="1" dirty="0"/>
              <a:t>Social dialogue</a:t>
            </a:r>
            <a:r>
              <a:rPr lang="en-AU" dirty="0"/>
              <a:t>: Long-term planning and cooperation between stakeholders with potentially conflicting needs and goals (especially business, unions, government and communities). </a:t>
            </a:r>
          </a:p>
          <a:p>
            <a:endParaRPr lang="en-AU" i="1" dirty="0"/>
          </a:p>
          <a:p>
            <a:r>
              <a:rPr lang="en-AU" i="1" dirty="0"/>
              <a:t>Broad labour strategies:</a:t>
            </a:r>
            <a:r>
              <a:rPr lang="en-AU" dirty="0"/>
              <a:t> beyond energy, looking to create diverse economies with greater equality among workers</a:t>
            </a:r>
          </a:p>
          <a:p>
            <a:endParaRPr lang="en-AU" i="1" dirty="0"/>
          </a:p>
          <a:p>
            <a:endParaRPr lang="en-AU" dirty="0"/>
          </a:p>
          <a:p>
            <a:endParaRPr lang="en-US" dirty="0"/>
          </a:p>
        </p:txBody>
      </p:sp>
    </p:spTree>
    <p:extLst>
      <p:ext uri="{BB962C8B-B14F-4D97-AF65-F5344CB8AC3E}">
        <p14:creationId xmlns:p14="http://schemas.microsoft.com/office/powerpoint/2010/main" val="3044554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CC83-C305-42BA-A042-D0C9213BB22B}"/>
              </a:ext>
            </a:extLst>
          </p:cNvPr>
          <p:cNvSpPr>
            <a:spLocks noGrp="1"/>
          </p:cNvSpPr>
          <p:nvPr>
            <p:ph type="title"/>
          </p:nvPr>
        </p:nvSpPr>
        <p:spPr>
          <a:xfrm>
            <a:off x="1422000" y="1911909"/>
            <a:ext cx="6300000" cy="2139553"/>
          </a:xfrm>
        </p:spPr>
        <p:txBody>
          <a:bodyPr>
            <a:normAutofit/>
          </a:bodyPr>
          <a:lstStyle/>
          <a:p>
            <a:r>
              <a:rPr lang="en-AU" sz="4500" b="1" cap="none" dirty="0"/>
              <a:t>3. Lessons so far</a:t>
            </a:r>
          </a:p>
        </p:txBody>
      </p:sp>
    </p:spTree>
    <p:extLst>
      <p:ext uri="{BB962C8B-B14F-4D97-AF65-F5344CB8AC3E}">
        <p14:creationId xmlns:p14="http://schemas.microsoft.com/office/powerpoint/2010/main" val="3196157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sky, grass, outdoor&#10;&#10;Description automatically generated">
            <a:extLst>
              <a:ext uri="{FF2B5EF4-FFF2-40B4-BE49-F238E27FC236}">
                <a16:creationId xmlns:a16="http://schemas.microsoft.com/office/drawing/2014/main" id="{C8363202-2FF5-1785-9043-79D2BD883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 y="1275755"/>
            <a:ext cx="5351833" cy="2872182"/>
          </a:xfrm>
          <a:prstGeom prst="rect">
            <a:avLst/>
          </a:prstGeom>
        </p:spPr>
      </p:pic>
      <p:sp>
        <p:nvSpPr>
          <p:cNvPr id="5" name="Title 1">
            <a:extLst>
              <a:ext uri="{FF2B5EF4-FFF2-40B4-BE49-F238E27FC236}">
                <a16:creationId xmlns:a16="http://schemas.microsoft.com/office/drawing/2014/main" id="{08039F86-6909-C647-1946-AF64C5D65833}"/>
              </a:ext>
            </a:extLst>
          </p:cNvPr>
          <p:cNvSpPr txBox="1">
            <a:spLocks/>
          </p:cNvSpPr>
          <p:nvPr/>
        </p:nvSpPr>
        <p:spPr>
          <a:xfrm>
            <a:off x="540000" y="292102"/>
            <a:ext cx="5742597" cy="2139553"/>
          </a:xfrm>
          <a:prstGeom prst="rect">
            <a:avLst/>
          </a:prstGeom>
        </p:spPr>
        <p:txBody>
          <a:bodyPr>
            <a:normAutofit/>
          </a:bodyPr>
          <a:lst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a:lstStyle>
          <a:p>
            <a:r>
              <a:rPr lang="en-US" sz="2800" b="1" dirty="0"/>
              <a:t>Hazelwood power station, Victoria Closure 2017</a:t>
            </a:r>
          </a:p>
        </p:txBody>
      </p:sp>
      <p:sp>
        <p:nvSpPr>
          <p:cNvPr id="6" name="Rectangle 5">
            <a:extLst>
              <a:ext uri="{FF2B5EF4-FFF2-40B4-BE49-F238E27FC236}">
                <a16:creationId xmlns:a16="http://schemas.microsoft.com/office/drawing/2014/main" id="{E50F5C4C-BC73-0E67-96B5-DD9852FC37A7}"/>
              </a:ext>
            </a:extLst>
          </p:cNvPr>
          <p:cNvSpPr/>
          <p:nvPr/>
        </p:nvSpPr>
        <p:spPr>
          <a:xfrm>
            <a:off x="6505575" y="2203814"/>
            <a:ext cx="2222047" cy="830997"/>
          </a:xfrm>
          <a:prstGeom prst="rect">
            <a:avLst/>
          </a:prstGeom>
        </p:spPr>
        <p:txBody>
          <a:bodyPr wrap="square">
            <a:spAutoFit/>
          </a:bodyPr>
          <a:lstStyle/>
          <a:p>
            <a:r>
              <a:rPr lang="en-AU" sz="800" dirty="0">
                <a:latin typeface="Helvetica Neue" panose="02000503000000020004" pitchFamily="2" charset="0"/>
              </a:rPr>
              <a:t>Wiseman, John, Stephanie Campbell &amp; Fergus Green (2017), Prospects for a “just transition” away from coal-fired power generation in Australia: Learning from the closure of the Hazelwood Power Station, Canberra: Crawford School, ANU</a:t>
            </a:r>
            <a:endParaRPr lang="en-AU" sz="800" dirty="0">
              <a:effectLst/>
              <a:latin typeface="Helvetica Neue" panose="02000503000000020004" pitchFamily="2" charset="0"/>
            </a:endParaRPr>
          </a:p>
        </p:txBody>
      </p:sp>
    </p:spTree>
    <p:extLst>
      <p:ext uri="{BB962C8B-B14F-4D97-AF65-F5344CB8AC3E}">
        <p14:creationId xmlns:p14="http://schemas.microsoft.com/office/powerpoint/2010/main" val="2722427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A07F34-68A3-6A48-A154-D4A4E2C96030}"/>
              </a:ext>
            </a:extLst>
          </p:cNvPr>
          <p:cNvSpPr>
            <a:spLocks noGrp="1"/>
          </p:cNvSpPr>
          <p:nvPr>
            <p:ph type="body" sz="quarter" idx="13"/>
          </p:nvPr>
        </p:nvSpPr>
        <p:spPr/>
        <p:txBody>
          <a:bodyPr/>
          <a:lstStyle/>
          <a:p>
            <a:endParaRPr lang="en-US"/>
          </a:p>
        </p:txBody>
      </p:sp>
      <p:pic>
        <p:nvPicPr>
          <p:cNvPr id="8" name="Picture 7" descr="Diagram&#10;&#10;Description automatically generated">
            <a:extLst>
              <a:ext uri="{FF2B5EF4-FFF2-40B4-BE49-F238E27FC236}">
                <a16:creationId xmlns:a16="http://schemas.microsoft.com/office/drawing/2014/main" id="{9260FEFB-6616-E44F-A645-0C34F796F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 y="309713"/>
            <a:ext cx="7704000" cy="4260208"/>
          </a:xfrm>
          <a:prstGeom prst="rect">
            <a:avLst/>
          </a:prstGeom>
        </p:spPr>
      </p:pic>
    </p:spTree>
    <p:extLst>
      <p:ext uri="{BB962C8B-B14F-4D97-AF65-F5344CB8AC3E}">
        <p14:creationId xmlns:p14="http://schemas.microsoft.com/office/powerpoint/2010/main" val="4092208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9C513C-3CD8-214A-A579-04BCB181AE1E}"/>
              </a:ext>
            </a:extLst>
          </p:cNvPr>
          <p:cNvSpPr>
            <a:spLocks noGrp="1"/>
          </p:cNvSpPr>
          <p:nvPr>
            <p:ph type="ftr" sz="quarter" idx="11"/>
          </p:nvPr>
        </p:nvSpPr>
        <p:spPr/>
        <p:txBody>
          <a:bodyPr/>
          <a:lstStyle/>
          <a:p>
            <a:r>
              <a:rPr lang="en-US"/>
              <a:t>ANU SCHOOL OF LAW   |   PRESENTATION NAME GOES HERE</a:t>
            </a:r>
            <a:endParaRPr lang="en-AU"/>
          </a:p>
        </p:txBody>
      </p:sp>
      <p:sp>
        <p:nvSpPr>
          <p:cNvPr id="4" name="Slide Number Placeholder 3">
            <a:extLst>
              <a:ext uri="{FF2B5EF4-FFF2-40B4-BE49-F238E27FC236}">
                <a16:creationId xmlns:a16="http://schemas.microsoft.com/office/drawing/2014/main" id="{A7BE14C1-572A-F242-B69E-80A6F0D56D69}"/>
              </a:ext>
            </a:extLst>
          </p:cNvPr>
          <p:cNvSpPr>
            <a:spLocks noGrp="1"/>
          </p:cNvSpPr>
          <p:nvPr>
            <p:ph type="sldNum" sz="quarter" idx="12"/>
          </p:nvPr>
        </p:nvSpPr>
        <p:spPr/>
        <p:txBody>
          <a:bodyPr/>
          <a:lstStyle/>
          <a:p>
            <a:fld id="{10A01DC5-1685-4615-8240-15192985C6A2}" type="slidenum">
              <a:rPr lang="en-AU" smtClean="0"/>
              <a:pPr/>
              <a:t>55</a:t>
            </a:fld>
            <a:endParaRPr lang="en-AU" dirty="0"/>
          </a:p>
        </p:txBody>
      </p:sp>
      <p:pic>
        <p:nvPicPr>
          <p:cNvPr id="8" name="Picture 7" descr="Text&#10;&#10;Description automatically generated">
            <a:extLst>
              <a:ext uri="{FF2B5EF4-FFF2-40B4-BE49-F238E27FC236}">
                <a16:creationId xmlns:a16="http://schemas.microsoft.com/office/drawing/2014/main" id="{7C2CF734-81A4-6647-AC98-2EE8F16C1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00" y="0"/>
            <a:ext cx="5312535" cy="5143500"/>
          </a:xfrm>
          <a:prstGeom prst="rect">
            <a:avLst/>
          </a:prstGeom>
        </p:spPr>
      </p:pic>
    </p:spTree>
    <p:extLst>
      <p:ext uri="{BB962C8B-B14F-4D97-AF65-F5344CB8AC3E}">
        <p14:creationId xmlns:p14="http://schemas.microsoft.com/office/powerpoint/2010/main" val="3878029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9C513C-3CD8-214A-A579-04BCB181AE1E}"/>
              </a:ext>
            </a:extLst>
          </p:cNvPr>
          <p:cNvSpPr>
            <a:spLocks noGrp="1"/>
          </p:cNvSpPr>
          <p:nvPr>
            <p:ph type="ftr" sz="quarter" idx="11"/>
          </p:nvPr>
        </p:nvSpPr>
        <p:spPr/>
        <p:txBody>
          <a:bodyPr/>
          <a:lstStyle/>
          <a:p>
            <a:r>
              <a:rPr lang="en-US"/>
              <a:t>ANU SCHOOL OF LAW   |   PRESENTATION NAME GOES HERE</a:t>
            </a:r>
            <a:endParaRPr lang="en-AU"/>
          </a:p>
        </p:txBody>
      </p:sp>
      <p:sp>
        <p:nvSpPr>
          <p:cNvPr id="4" name="Slide Number Placeholder 3">
            <a:extLst>
              <a:ext uri="{FF2B5EF4-FFF2-40B4-BE49-F238E27FC236}">
                <a16:creationId xmlns:a16="http://schemas.microsoft.com/office/drawing/2014/main" id="{A7BE14C1-572A-F242-B69E-80A6F0D56D69}"/>
              </a:ext>
            </a:extLst>
          </p:cNvPr>
          <p:cNvSpPr>
            <a:spLocks noGrp="1"/>
          </p:cNvSpPr>
          <p:nvPr>
            <p:ph type="sldNum" sz="quarter" idx="12"/>
          </p:nvPr>
        </p:nvSpPr>
        <p:spPr/>
        <p:txBody>
          <a:bodyPr/>
          <a:lstStyle/>
          <a:p>
            <a:fld id="{10A01DC5-1685-4615-8240-15192985C6A2}" type="slidenum">
              <a:rPr lang="en-AU" smtClean="0"/>
              <a:pPr/>
              <a:t>56</a:t>
            </a:fld>
            <a:endParaRPr lang="en-AU" dirty="0"/>
          </a:p>
        </p:txBody>
      </p:sp>
      <p:sp>
        <p:nvSpPr>
          <p:cNvPr id="5" name="Date Placeholder 4">
            <a:extLst>
              <a:ext uri="{FF2B5EF4-FFF2-40B4-BE49-F238E27FC236}">
                <a16:creationId xmlns:a16="http://schemas.microsoft.com/office/drawing/2014/main" id="{E93E5EFA-ED10-824F-A39E-BEBF53CDDAE0}"/>
              </a:ext>
            </a:extLst>
          </p:cNvPr>
          <p:cNvSpPr>
            <a:spLocks noGrp="1"/>
          </p:cNvSpPr>
          <p:nvPr>
            <p:ph type="dt" sz="half" idx="2"/>
          </p:nvPr>
        </p:nvSpPr>
        <p:spPr/>
        <p:txBody>
          <a:bodyPr/>
          <a:lstStyle/>
          <a:p>
            <a:r>
              <a:rPr lang="en-US"/>
              <a:t>DD MMM YY</a:t>
            </a:r>
            <a:endParaRPr lang="en-AU" dirty="0"/>
          </a:p>
        </p:txBody>
      </p:sp>
      <p:pic>
        <p:nvPicPr>
          <p:cNvPr id="6" name="Picture 5" descr="Text&#10;&#10;Description automatically generated">
            <a:extLst>
              <a:ext uri="{FF2B5EF4-FFF2-40B4-BE49-F238E27FC236}">
                <a16:creationId xmlns:a16="http://schemas.microsoft.com/office/drawing/2014/main" id="{FA8D02A4-6812-F242-B069-F1B22EA4E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037" y="0"/>
            <a:ext cx="6549926" cy="5143500"/>
          </a:xfrm>
          <a:prstGeom prst="rect">
            <a:avLst/>
          </a:prstGeom>
        </p:spPr>
      </p:pic>
    </p:spTree>
    <p:extLst>
      <p:ext uri="{BB962C8B-B14F-4D97-AF65-F5344CB8AC3E}">
        <p14:creationId xmlns:p14="http://schemas.microsoft.com/office/powerpoint/2010/main" val="2293346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23999" y="324000"/>
            <a:ext cx="6275583" cy="3144414"/>
          </a:xfrm>
        </p:spPr>
        <p:txBody>
          <a:bodyPr/>
          <a:lstStyle/>
          <a:p>
            <a:r>
              <a:rPr lang="en-US" sz="2400" b="1" i="1" dirty="0"/>
              <a:t>Regional Communities and Renewable Energy: </a:t>
            </a:r>
            <a:br>
              <a:rPr lang="en-US" sz="2400" b="1" i="1" dirty="0"/>
            </a:br>
            <a:r>
              <a:rPr lang="en-US" sz="1950" b="1" i="1" dirty="0"/>
              <a:t>A Socio-economic Study in New England &amp; Central West NSW</a:t>
            </a:r>
          </a:p>
        </p:txBody>
      </p:sp>
      <p:sp>
        <p:nvSpPr>
          <p:cNvPr id="3" name="Content Placeholder 2"/>
          <p:cNvSpPr>
            <a:spLocks noGrp="1"/>
          </p:cNvSpPr>
          <p:nvPr>
            <p:ph idx="1"/>
          </p:nvPr>
        </p:nvSpPr>
        <p:spPr>
          <a:xfrm>
            <a:off x="463827" y="1252223"/>
            <a:ext cx="7448504" cy="2608253"/>
          </a:xfrm>
        </p:spPr>
        <p:txBody>
          <a:bodyPr>
            <a:noAutofit/>
          </a:bodyPr>
          <a:lstStyle/>
          <a:p>
            <a:r>
              <a:rPr lang="en-AU" b="1" dirty="0"/>
              <a:t>Funding from University of Sydney Research Portfolio</a:t>
            </a:r>
          </a:p>
          <a:p>
            <a:endParaRPr lang="en-AU" b="1" dirty="0"/>
          </a:p>
          <a:p>
            <a:r>
              <a:rPr lang="en-AU" b="1" dirty="0"/>
              <a:t>Research team:</a:t>
            </a:r>
          </a:p>
          <a:p>
            <a:r>
              <a:rPr lang="en-AU" dirty="0"/>
              <a:t>Professor Linda Connor (Anthropology, University of Sydney)</a:t>
            </a:r>
          </a:p>
          <a:p>
            <a:r>
              <a:rPr lang="en-AU" dirty="0"/>
              <a:t>Dr Rebecca Pearse (Political Economy, University of Sydney, now ANU)</a:t>
            </a:r>
          </a:p>
          <a:p>
            <a:r>
              <a:rPr lang="en-AU" dirty="0"/>
              <a:t>Mr Dan Cass (Strategy, The Australia Institute)</a:t>
            </a:r>
          </a:p>
          <a:p>
            <a:r>
              <a:rPr lang="en-AU" dirty="0" err="1"/>
              <a:t>Riikka</a:t>
            </a:r>
            <a:r>
              <a:rPr lang="en-AU" dirty="0"/>
              <a:t> Heikkinen (PhD candidate, UTS)</a:t>
            </a:r>
          </a:p>
          <a:p>
            <a:endParaRPr lang="en-AU" dirty="0"/>
          </a:p>
        </p:txBody>
      </p:sp>
      <p:pic>
        <p:nvPicPr>
          <p:cNvPr id="2" name="Picture 1" descr="SEI badge.png"/>
          <p:cNvPicPr>
            <a:picLocks noChangeAspect="1"/>
          </p:cNvPicPr>
          <p:nvPr/>
        </p:nvPicPr>
        <p:blipFill rotWithShape="1">
          <a:blip r:embed="rId3">
            <a:extLst>
              <a:ext uri="{28A0092B-C50C-407E-A947-70E740481C1C}">
                <a14:useLocalDpi xmlns:a14="http://schemas.microsoft.com/office/drawing/2010/main" val="0"/>
              </a:ext>
            </a:extLst>
          </a:blip>
          <a:srcRect t="22170"/>
          <a:stretch/>
        </p:blipFill>
        <p:spPr>
          <a:xfrm>
            <a:off x="6108193" y="1663047"/>
            <a:ext cx="2295527" cy="1786604"/>
          </a:xfrm>
          <a:prstGeom prst="rect">
            <a:avLst/>
          </a:prstGeom>
        </p:spPr>
      </p:pic>
      <p:pic>
        <p:nvPicPr>
          <p:cNvPr id="6" name="Picture 5" descr="TAI badge.png"/>
          <p:cNvPicPr>
            <a:picLocks noChangeAspect="1"/>
          </p:cNvPicPr>
          <p:nvPr/>
        </p:nvPicPr>
        <p:blipFill rotWithShape="1">
          <a:blip r:embed="rId4">
            <a:extLst>
              <a:ext uri="{28A0092B-C50C-407E-A947-70E740481C1C}">
                <a14:useLocalDpi xmlns:a14="http://schemas.microsoft.com/office/drawing/2010/main" val="0"/>
              </a:ext>
            </a:extLst>
          </a:blip>
          <a:srcRect t="30273"/>
          <a:stretch/>
        </p:blipFill>
        <p:spPr>
          <a:xfrm>
            <a:off x="6283974" y="3037118"/>
            <a:ext cx="1943965" cy="1355469"/>
          </a:xfrm>
          <a:prstGeom prst="rect">
            <a:avLst/>
          </a:prstGeom>
        </p:spPr>
      </p:pic>
    </p:spTree>
    <p:extLst>
      <p:ext uri="{BB962C8B-B14F-4D97-AF65-F5344CB8AC3E}">
        <p14:creationId xmlns:p14="http://schemas.microsoft.com/office/powerpoint/2010/main" val="2265098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4091709" y="324000"/>
            <a:ext cx="5340655" cy="2139553"/>
          </a:xfrm>
        </p:spPr>
        <p:txBody>
          <a:bodyPr>
            <a:normAutofit/>
          </a:bodyPr>
          <a:lstStyle/>
          <a:p>
            <a:r>
              <a:rPr lang="en-US" sz="3200" b="1" cap="none" dirty="0"/>
              <a:t>NSW Central West REZ</a:t>
            </a:r>
          </a:p>
        </p:txBody>
      </p:sp>
      <p:sp>
        <p:nvSpPr>
          <p:cNvPr id="3" name="Footer Placeholder 2">
            <a:extLst>
              <a:ext uri="{FF2B5EF4-FFF2-40B4-BE49-F238E27FC236}">
                <a16:creationId xmlns:a16="http://schemas.microsoft.com/office/drawing/2014/main" id="{37548E48-5CEE-DE46-8D7F-032ACB50FAA2}"/>
              </a:ext>
            </a:extLst>
          </p:cNvPr>
          <p:cNvSpPr>
            <a:spLocks noGrp="1"/>
          </p:cNvSpPr>
          <p:nvPr>
            <p:ph type="ftr" sz="quarter" idx="11"/>
          </p:nvPr>
        </p:nvSpPr>
        <p:spPr/>
        <p:txBody>
          <a:bodyPr/>
          <a:lstStyle/>
          <a:p>
            <a:r>
              <a:rPr lang="en-US" dirty="0"/>
              <a:t>ANU SCHOOL OF SOCIOLOGY   |   ANU </a:t>
            </a:r>
            <a:r>
              <a:rPr lang="en-US" dirty="0" err="1"/>
              <a:t>Fenner</a:t>
            </a:r>
            <a:r>
              <a:rPr lang="en-US" dirty="0"/>
              <a:t> School of Environment and society</a:t>
            </a:r>
            <a:endParaRPr lang="en-AU" dirty="0"/>
          </a:p>
        </p:txBody>
      </p:sp>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p:txBody>
          <a:bodyPr/>
          <a:lstStyle/>
          <a:p>
            <a:fld id="{10A01DC5-1685-4615-8240-15192985C6A2}" type="slidenum">
              <a:rPr lang="en-AU" smtClean="0"/>
              <a:pPr/>
              <a:t>58</a:t>
            </a:fld>
            <a:endParaRPr lang="en-AU" dirty="0"/>
          </a:p>
        </p:txBody>
      </p:sp>
      <p:sp>
        <p:nvSpPr>
          <p:cNvPr id="5" name="Date Placeholder 4">
            <a:extLst>
              <a:ext uri="{FF2B5EF4-FFF2-40B4-BE49-F238E27FC236}">
                <a16:creationId xmlns:a16="http://schemas.microsoft.com/office/drawing/2014/main" id="{48152E92-D2B8-2146-A85C-7DA04A7ADD71}"/>
              </a:ext>
            </a:extLst>
          </p:cNvPr>
          <p:cNvSpPr>
            <a:spLocks noGrp="1"/>
          </p:cNvSpPr>
          <p:nvPr>
            <p:ph type="dt" sz="half" idx="2"/>
          </p:nvPr>
        </p:nvSpPr>
        <p:spPr/>
        <p:txBody>
          <a:bodyPr/>
          <a:lstStyle/>
          <a:p>
            <a:r>
              <a:rPr lang="en-US" dirty="0"/>
              <a:t>22/07/21</a:t>
            </a:r>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267709" y="1880613"/>
            <a:ext cx="3139636" cy="1808163"/>
          </a:xfrm>
        </p:spPr>
        <p:txBody>
          <a:bodyPr>
            <a:normAutofit/>
          </a:bodyPr>
          <a:lstStyle/>
          <a:p>
            <a:r>
              <a:rPr lang="en-US" sz="3200" b="1" dirty="0"/>
              <a:t>Energy transition  regional planning</a:t>
            </a:r>
          </a:p>
        </p:txBody>
      </p:sp>
      <p:pic>
        <p:nvPicPr>
          <p:cNvPr id="8" name="Picture 7" descr="Map&#10;&#10;Description automatically generated">
            <a:extLst>
              <a:ext uri="{FF2B5EF4-FFF2-40B4-BE49-F238E27FC236}">
                <a16:creationId xmlns:a16="http://schemas.microsoft.com/office/drawing/2014/main" id="{A4A9C4AE-479A-E64F-8F02-5BB77FB4D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709" y="793766"/>
            <a:ext cx="4784582" cy="3339574"/>
          </a:xfrm>
          <a:prstGeom prst="rect">
            <a:avLst/>
          </a:prstGeom>
        </p:spPr>
      </p:pic>
    </p:spTree>
    <p:extLst>
      <p:ext uri="{BB962C8B-B14F-4D97-AF65-F5344CB8AC3E}">
        <p14:creationId xmlns:p14="http://schemas.microsoft.com/office/powerpoint/2010/main" val="2292388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 y="216031"/>
            <a:ext cx="7565335" cy="679556"/>
          </a:xfrm>
        </p:spPr>
        <p:txBody>
          <a:bodyPr>
            <a:noAutofit/>
          </a:bodyPr>
          <a:lstStyle/>
          <a:p>
            <a:r>
              <a:rPr lang="en-US" sz="2800" b="1" dirty="0"/>
              <a:t>Renewable energy in </a:t>
            </a:r>
            <a:br>
              <a:rPr lang="en-US" sz="2800" b="1" dirty="0"/>
            </a:br>
            <a:r>
              <a:rPr lang="en-US" sz="2800" b="1" dirty="0"/>
              <a:t>Central West NSW</a:t>
            </a:r>
          </a:p>
        </p:txBody>
      </p:sp>
      <p:pic>
        <p:nvPicPr>
          <p:cNvPr id="4" name="Picture 3" descr="Screen Shot 2019-07-29 at 1.34.04 PM.png"/>
          <p:cNvPicPr>
            <a:picLocks noChangeAspect="1"/>
          </p:cNvPicPr>
          <p:nvPr/>
        </p:nvPicPr>
        <p:blipFill rotWithShape="1">
          <a:blip r:embed="rId3">
            <a:extLst>
              <a:ext uri="{28A0092B-C50C-407E-A947-70E740481C1C}">
                <a14:useLocalDpi xmlns:a14="http://schemas.microsoft.com/office/drawing/2010/main" val="0"/>
              </a:ext>
            </a:extLst>
          </a:blip>
          <a:srcRect l="9936"/>
          <a:stretch/>
        </p:blipFill>
        <p:spPr>
          <a:xfrm>
            <a:off x="4309524" y="2706397"/>
            <a:ext cx="3348576" cy="2082083"/>
          </a:xfrm>
          <a:prstGeom prst="rect">
            <a:avLst/>
          </a:prstGeom>
        </p:spPr>
      </p:pic>
      <p:pic>
        <p:nvPicPr>
          <p:cNvPr id="5" name="Picture 4" descr="Screen Shot 2019-07-29 at 1.3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57" y="544472"/>
            <a:ext cx="2699315" cy="2044935"/>
          </a:xfrm>
          <a:prstGeom prst="rect">
            <a:avLst/>
          </a:prstGeom>
        </p:spPr>
      </p:pic>
      <p:pic>
        <p:nvPicPr>
          <p:cNvPr id="6" name="Picture 5" descr="Screen Shot 2019-07-29 at 1.40.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708" y="1009650"/>
            <a:ext cx="2865716" cy="1579757"/>
          </a:xfrm>
          <a:prstGeom prst="rect">
            <a:avLst/>
          </a:prstGeom>
        </p:spPr>
      </p:pic>
      <p:pic>
        <p:nvPicPr>
          <p:cNvPr id="7" name="Picture 6" descr="Screen Shot 2019-07-29 at 1.40.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762" y="2706397"/>
            <a:ext cx="2911141" cy="1639046"/>
          </a:xfrm>
          <a:prstGeom prst="rect">
            <a:avLst/>
          </a:prstGeom>
        </p:spPr>
      </p:pic>
    </p:spTree>
    <p:extLst>
      <p:ext uri="{BB962C8B-B14F-4D97-AF65-F5344CB8AC3E}">
        <p14:creationId xmlns:p14="http://schemas.microsoft.com/office/powerpoint/2010/main" val="205189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boat, outdoor, sky&#10;&#10;Description automatically generated">
            <a:extLst>
              <a:ext uri="{FF2B5EF4-FFF2-40B4-BE49-F238E27FC236}">
                <a16:creationId xmlns:a16="http://schemas.microsoft.com/office/drawing/2014/main" id="{72308167-FEDD-9149-BF7F-2FDECCDCE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354" y="1862098"/>
            <a:ext cx="2761874" cy="1248519"/>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1ADECE8B-415C-3C4D-9F04-EBFE7FDC7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180" y="448983"/>
            <a:ext cx="2634695" cy="1690502"/>
          </a:xfrm>
          <a:prstGeom prst="rect">
            <a:avLst/>
          </a:prstGeom>
        </p:spPr>
      </p:pic>
      <p:pic>
        <p:nvPicPr>
          <p:cNvPr id="14" name="Picture 13" descr="A picture containing sky, outdoor, orange, person&#10;&#10;Description automatically generated">
            <a:extLst>
              <a:ext uri="{FF2B5EF4-FFF2-40B4-BE49-F238E27FC236}">
                <a16:creationId xmlns:a16="http://schemas.microsoft.com/office/drawing/2014/main" id="{4D55D398-71A7-C141-A799-254CB8996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825" y="110904"/>
            <a:ext cx="2241175" cy="1675334"/>
          </a:xfrm>
          <a:prstGeom prst="rect">
            <a:avLst/>
          </a:prstGeom>
        </p:spPr>
      </p:pic>
      <p:pic>
        <p:nvPicPr>
          <p:cNvPr id="16" name="Picture 15" descr="A picture containing outdoor, ground, mountain, rock&#10;&#10;Description automatically generated">
            <a:extLst>
              <a:ext uri="{FF2B5EF4-FFF2-40B4-BE49-F238E27FC236}">
                <a16:creationId xmlns:a16="http://schemas.microsoft.com/office/drawing/2014/main" id="{F5C41C7D-CF7C-7E47-A490-2668407EF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180" y="2272179"/>
            <a:ext cx="3498047" cy="2422338"/>
          </a:xfrm>
          <a:prstGeom prst="rect">
            <a:avLst/>
          </a:prstGeom>
        </p:spPr>
      </p:pic>
      <p:pic>
        <p:nvPicPr>
          <p:cNvPr id="18" name="Picture 17" descr="A picture containing outdoor, orange&#10;&#10;Description automatically generated">
            <a:extLst>
              <a:ext uri="{FF2B5EF4-FFF2-40B4-BE49-F238E27FC236}">
                <a16:creationId xmlns:a16="http://schemas.microsoft.com/office/drawing/2014/main" id="{58EB8C8E-F5D3-F245-8183-0BC48128DD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580" y="3217352"/>
            <a:ext cx="2165843" cy="1477165"/>
          </a:xfrm>
          <a:prstGeom prst="rect">
            <a:avLst/>
          </a:prstGeom>
        </p:spPr>
      </p:pic>
    </p:spTree>
    <p:extLst>
      <p:ext uri="{BB962C8B-B14F-4D97-AF65-F5344CB8AC3E}">
        <p14:creationId xmlns:p14="http://schemas.microsoft.com/office/powerpoint/2010/main" val="2472625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4091709" y="324000"/>
            <a:ext cx="5340655" cy="2139553"/>
          </a:xfrm>
        </p:spPr>
        <p:txBody>
          <a:bodyPr>
            <a:normAutofit/>
          </a:bodyPr>
          <a:lstStyle/>
          <a:p>
            <a:r>
              <a:rPr lang="en-US" sz="3200" b="1" cap="none" dirty="0"/>
              <a:t>NSW New England REZ</a:t>
            </a:r>
          </a:p>
        </p:txBody>
      </p:sp>
      <p:sp>
        <p:nvSpPr>
          <p:cNvPr id="3" name="Footer Placeholder 2">
            <a:extLst>
              <a:ext uri="{FF2B5EF4-FFF2-40B4-BE49-F238E27FC236}">
                <a16:creationId xmlns:a16="http://schemas.microsoft.com/office/drawing/2014/main" id="{37548E48-5CEE-DE46-8D7F-032ACB50FAA2}"/>
              </a:ext>
            </a:extLst>
          </p:cNvPr>
          <p:cNvSpPr>
            <a:spLocks noGrp="1"/>
          </p:cNvSpPr>
          <p:nvPr>
            <p:ph type="ftr" sz="quarter" idx="11"/>
          </p:nvPr>
        </p:nvSpPr>
        <p:spPr/>
        <p:txBody>
          <a:bodyPr/>
          <a:lstStyle/>
          <a:p>
            <a:r>
              <a:rPr lang="en-US" dirty="0"/>
              <a:t>ANU SCHOOL OF SOCIOLOGY   |   ANU </a:t>
            </a:r>
            <a:r>
              <a:rPr lang="en-US" dirty="0" err="1"/>
              <a:t>Fenner</a:t>
            </a:r>
            <a:r>
              <a:rPr lang="en-US" dirty="0"/>
              <a:t> School of Environment and society</a:t>
            </a:r>
            <a:endParaRPr lang="en-AU" dirty="0"/>
          </a:p>
        </p:txBody>
      </p:sp>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p:txBody>
          <a:bodyPr/>
          <a:lstStyle/>
          <a:p>
            <a:fld id="{10A01DC5-1685-4615-8240-15192985C6A2}" type="slidenum">
              <a:rPr lang="en-AU" smtClean="0"/>
              <a:pPr/>
              <a:t>60</a:t>
            </a:fld>
            <a:endParaRPr lang="en-AU" dirty="0"/>
          </a:p>
        </p:txBody>
      </p:sp>
      <p:sp>
        <p:nvSpPr>
          <p:cNvPr id="5" name="Date Placeholder 4">
            <a:extLst>
              <a:ext uri="{FF2B5EF4-FFF2-40B4-BE49-F238E27FC236}">
                <a16:creationId xmlns:a16="http://schemas.microsoft.com/office/drawing/2014/main" id="{48152E92-D2B8-2146-A85C-7DA04A7ADD71}"/>
              </a:ext>
            </a:extLst>
          </p:cNvPr>
          <p:cNvSpPr>
            <a:spLocks noGrp="1"/>
          </p:cNvSpPr>
          <p:nvPr>
            <p:ph type="dt" sz="half" idx="2"/>
          </p:nvPr>
        </p:nvSpPr>
        <p:spPr/>
        <p:txBody>
          <a:bodyPr/>
          <a:lstStyle/>
          <a:p>
            <a:r>
              <a:rPr lang="en-US" dirty="0"/>
              <a:t>22/07/21</a:t>
            </a:r>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267709" y="1880613"/>
            <a:ext cx="3139636" cy="1808163"/>
          </a:xfrm>
        </p:spPr>
        <p:txBody>
          <a:bodyPr>
            <a:normAutofit/>
          </a:bodyPr>
          <a:lstStyle/>
          <a:p>
            <a:r>
              <a:rPr lang="en-US" sz="3200" b="1" dirty="0"/>
              <a:t>Energy transition  regional planning</a:t>
            </a:r>
          </a:p>
        </p:txBody>
      </p:sp>
      <p:pic>
        <p:nvPicPr>
          <p:cNvPr id="9" name="Picture 8" descr="Map&#10;&#10;Description automatically generated">
            <a:extLst>
              <a:ext uri="{FF2B5EF4-FFF2-40B4-BE49-F238E27FC236}">
                <a16:creationId xmlns:a16="http://schemas.microsoft.com/office/drawing/2014/main" id="{43B40448-E72C-8049-83CD-BB84B3BD4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904" y="711448"/>
            <a:ext cx="5651500" cy="3937000"/>
          </a:xfrm>
          <a:prstGeom prst="rect">
            <a:avLst/>
          </a:prstGeom>
        </p:spPr>
      </p:pic>
    </p:spTree>
    <p:extLst>
      <p:ext uri="{BB962C8B-B14F-4D97-AF65-F5344CB8AC3E}">
        <p14:creationId xmlns:p14="http://schemas.microsoft.com/office/powerpoint/2010/main" val="2787819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50226"/>
            <a:ext cx="7419561" cy="857250"/>
          </a:xfrm>
        </p:spPr>
        <p:txBody>
          <a:bodyPr>
            <a:noAutofit/>
          </a:bodyPr>
          <a:lstStyle/>
          <a:p>
            <a:r>
              <a:rPr lang="en-US" sz="3800" b="1" dirty="0"/>
              <a:t>Renewable energy in </a:t>
            </a:r>
            <a:br>
              <a:rPr lang="en-US" sz="3800" b="1" dirty="0"/>
            </a:br>
            <a:r>
              <a:rPr lang="en-US" sz="3800" b="1" dirty="0"/>
              <a:t>New England</a:t>
            </a:r>
          </a:p>
        </p:txBody>
      </p:sp>
      <p:pic>
        <p:nvPicPr>
          <p:cNvPr id="7" name="Picture 6" descr="Screen Shot 2019-07-17 at 4.41.11 PM.png"/>
          <p:cNvPicPr>
            <a:picLocks noChangeAspect="1"/>
          </p:cNvPicPr>
          <p:nvPr/>
        </p:nvPicPr>
        <p:blipFill rotWithShape="1">
          <a:blip r:embed="rId3">
            <a:extLst>
              <a:ext uri="{28A0092B-C50C-407E-A947-70E740481C1C}">
                <a14:useLocalDpi xmlns:a14="http://schemas.microsoft.com/office/drawing/2010/main" val="0"/>
              </a:ext>
            </a:extLst>
          </a:blip>
          <a:srcRect b="24748"/>
          <a:stretch/>
        </p:blipFill>
        <p:spPr>
          <a:xfrm>
            <a:off x="1364295" y="1195633"/>
            <a:ext cx="3649802" cy="3414647"/>
          </a:xfrm>
          <a:prstGeom prst="rect">
            <a:avLst/>
          </a:prstGeom>
        </p:spPr>
      </p:pic>
      <p:pic>
        <p:nvPicPr>
          <p:cNvPr id="9" name="Picture 8" descr="Screen Shot 2019-07-17 at 4.41.28 PM.png"/>
          <p:cNvPicPr>
            <a:picLocks noChangeAspect="1"/>
          </p:cNvPicPr>
          <p:nvPr/>
        </p:nvPicPr>
        <p:blipFill rotWithShape="1">
          <a:blip r:embed="rId4">
            <a:extLst>
              <a:ext uri="{28A0092B-C50C-407E-A947-70E740481C1C}">
                <a14:useLocalDpi xmlns:a14="http://schemas.microsoft.com/office/drawing/2010/main" val="0"/>
              </a:ext>
            </a:extLst>
          </a:blip>
          <a:srcRect t="36248" r="7103" b="10366"/>
          <a:stretch/>
        </p:blipFill>
        <p:spPr>
          <a:xfrm>
            <a:off x="5196562" y="293583"/>
            <a:ext cx="2552744" cy="1804099"/>
          </a:xfrm>
          <a:prstGeom prst="rect">
            <a:avLst/>
          </a:prstGeom>
        </p:spPr>
      </p:pic>
      <p:pic>
        <p:nvPicPr>
          <p:cNvPr id="10" name="Picture 9" descr="Glen innes town 1.jpg"/>
          <p:cNvPicPr>
            <a:picLocks noChangeAspect="1"/>
          </p:cNvPicPr>
          <p:nvPr/>
        </p:nvPicPr>
        <p:blipFill rotWithShape="1">
          <a:blip r:embed="rId5" cstate="hqprint">
            <a:extLst>
              <a:ext uri="{28A0092B-C50C-407E-A947-70E740481C1C}">
                <a14:useLocalDpi xmlns:a14="http://schemas.microsoft.com/office/drawing/2010/main" val="0"/>
              </a:ext>
            </a:extLst>
          </a:blip>
          <a:srcRect t="31914"/>
          <a:stretch/>
        </p:blipFill>
        <p:spPr>
          <a:xfrm>
            <a:off x="5207577" y="2239278"/>
            <a:ext cx="2579501" cy="1317222"/>
          </a:xfrm>
          <a:prstGeom prst="rect">
            <a:avLst/>
          </a:prstGeom>
        </p:spPr>
      </p:pic>
      <p:pic>
        <p:nvPicPr>
          <p:cNvPr id="11" name="Picture 10" descr="Screen Shot 2019-07-17 at 4.57.07 PM.png"/>
          <p:cNvPicPr>
            <a:picLocks noChangeAspect="1"/>
          </p:cNvPicPr>
          <p:nvPr/>
        </p:nvPicPr>
        <p:blipFill rotWithShape="1">
          <a:blip r:embed="rId6">
            <a:extLst>
              <a:ext uri="{28A0092B-C50C-407E-A947-70E740481C1C}">
                <a14:useLocalDpi xmlns:a14="http://schemas.microsoft.com/office/drawing/2010/main" val="0"/>
              </a:ext>
            </a:extLst>
          </a:blip>
          <a:srcRect t="38841" r="3241" b="6784"/>
          <a:stretch/>
        </p:blipFill>
        <p:spPr>
          <a:xfrm>
            <a:off x="5217711" y="3733053"/>
            <a:ext cx="2569367" cy="1069742"/>
          </a:xfrm>
          <a:prstGeom prst="rect">
            <a:avLst/>
          </a:prstGeom>
        </p:spPr>
      </p:pic>
    </p:spTree>
    <p:extLst>
      <p:ext uri="{BB962C8B-B14F-4D97-AF65-F5344CB8AC3E}">
        <p14:creationId xmlns:p14="http://schemas.microsoft.com/office/powerpoint/2010/main" val="1860056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08" y="655554"/>
            <a:ext cx="6172200" cy="857250"/>
          </a:xfrm>
        </p:spPr>
        <p:txBody>
          <a:bodyPr>
            <a:noAutofit/>
          </a:bodyPr>
          <a:lstStyle/>
          <a:p>
            <a:r>
              <a:rPr lang="en-US" sz="3800" b="1" dirty="0"/>
              <a:t>Renewable energy in </a:t>
            </a:r>
            <a:br>
              <a:rPr lang="en-US" sz="3800" b="1" dirty="0"/>
            </a:br>
            <a:r>
              <a:rPr lang="en-US" sz="3800" b="1" dirty="0"/>
              <a:t>New England</a:t>
            </a:r>
          </a:p>
        </p:txBody>
      </p:sp>
      <p:pic>
        <p:nvPicPr>
          <p:cNvPr id="4" name="Picture 3" descr="67206088_10156532014680794_7229852899013033984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71" y="1795888"/>
            <a:ext cx="3444173" cy="2583129"/>
          </a:xfrm>
          <a:prstGeom prst="rect">
            <a:avLst/>
          </a:prstGeom>
        </p:spPr>
      </p:pic>
      <p:pic>
        <p:nvPicPr>
          <p:cNvPr id="5" name="Picture 4" descr="66713888_10156532014600794_8062090391291166720_o.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1704" y="2399746"/>
            <a:ext cx="2964210" cy="2223158"/>
          </a:xfrm>
          <a:prstGeom prst="rect">
            <a:avLst/>
          </a:prstGeom>
        </p:spPr>
      </p:pic>
      <p:pic>
        <p:nvPicPr>
          <p:cNvPr id="6" name="Picture 5" descr="67078688_10156532014500794_8964750409327443968_o.jpg"/>
          <p:cNvPicPr>
            <a:picLocks noChangeAspect="1"/>
          </p:cNvPicPr>
          <p:nvPr/>
        </p:nvPicPr>
        <p:blipFill rotWithShape="1">
          <a:blip r:embed="rId4">
            <a:extLst>
              <a:ext uri="{28A0092B-C50C-407E-A947-70E740481C1C}">
                <a14:useLocalDpi xmlns:a14="http://schemas.microsoft.com/office/drawing/2010/main" val="0"/>
              </a:ext>
            </a:extLst>
          </a:blip>
          <a:srcRect t="22017"/>
          <a:stretch/>
        </p:blipFill>
        <p:spPr>
          <a:xfrm>
            <a:off x="4898858" y="401327"/>
            <a:ext cx="3186101" cy="1863461"/>
          </a:xfrm>
          <a:prstGeom prst="rect">
            <a:avLst/>
          </a:prstGeom>
        </p:spPr>
      </p:pic>
    </p:spTree>
    <p:extLst>
      <p:ext uri="{BB962C8B-B14F-4D97-AF65-F5344CB8AC3E}">
        <p14:creationId xmlns:p14="http://schemas.microsoft.com/office/powerpoint/2010/main" val="2233838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2360665" y="274907"/>
            <a:ext cx="6300000" cy="3009190"/>
          </a:xfrm>
        </p:spPr>
        <p:txBody>
          <a:bodyPr>
            <a:noAutofit/>
          </a:bodyPr>
          <a:lstStyle/>
          <a:p>
            <a:r>
              <a:rPr lang="en-US" sz="1600" b="1" i="1" cap="none" dirty="0"/>
              <a:t>The RE work boom</a:t>
            </a:r>
            <a:br>
              <a:rPr lang="en-US" sz="1600" b="1" i="1" cap="none" dirty="0"/>
            </a:br>
            <a:r>
              <a:rPr lang="en-US" sz="1600" i="1" cap="none" dirty="0"/>
              <a:t/>
            </a:r>
            <a:br>
              <a:rPr lang="en-US" sz="1600" i="1" cap="none" dirty="0"/>
            </a:br>
            <a:r>
              <a:rPr lang="en-US" sz="1600" i="1" cap="none" dirty="0"/>
              <a:t>T]here are so many incredibly large deliveries passing through town that the state highway patrol has booked four rooms at the Central Motel for the duration of construction, according to hotel manager Wanda Kelly. Next door owner of the Great Central Hotel Tony Hills says the new wave of men in hi-vis has delivered a 10 per cent lift to his business (Brown 2017) </a:t>
            </a:r>
            <a:br>
              <a:rPr lang="en-US" sz="1600" i="1" cap="none" dirty="0"/>
            </a:br>
            <a:r>
              <a:rPr lang="en-US" sz="1600" i="1" cap="none" dirty="0"/>
              <a:t/>
            </a:r>
            <a:br>
              <a:rPr lang="en-US" sz="1600" i="1" cap="none" dirty="0"/>
            </a:br>
            <a:r>
              <a:rPr lang="en-US" sz="1600" i="1" cap="none" dirty="0"/>
              <a:t/>
            </a:r>
            <a:br>
              <a:rPr lang="en-US" sz="1600" i="1" cap="none" dirty="0"/>
            </a:br>
            <a:r>
              <a:rPr lang="en-US" sz="1600" i="1" cap="none" dirty="0"/>
              <a:t>[renewable energy companies] are very keen to keep a good name in the community. The workers would fill their vehicles in town before they left, or they’d get local caterers, or they’d sponsor local activities, that sort of thing. </a:t>
            </a:r>
            <a:br>
              <a:rPr lang="en-US" sz="1600" i="1" cap="none" dirty="0"/>
            </a:br>
            <a:r>
              <a:rPr lang="en-US" sz="1600" i="1" cap="none" dirty="0"/>
              <a:t>						</a:t>
            </a:r>
            <a:r>
              <a:rPr lang="en-US" sz="1600" cap="none" dirty="0"/>
              <a:t>(Town worker)</a:t>
            </a:r>
            <a:br>
              <a:rPr lang="en-US" sz="1600" cap="none" dirty="0"/>
            </a:br>
            <a:r>
              <a:rPr lang="en-US" sz="1600" cap="none" dirty="0"/>
              <a:t/>
            </a:r>
            <a:br>
              <a:rPr lang="en-US" sz="1600" cap="none" dirty="0"/>
            </a:br>
            <a:r>
              <a:rPr lang="en-US" sz="1600" b="1" cap="none" dirty="0"/>
              <a:t>Limits on capacity </a:t>
            </a:r>
            <a:br>
              <a:rPr lang="en-US" sz="1600" b="1" cap="none" dirty="0"/>
            </a:br>
            <a:r>
              <a:rPr lang="en-US" sz="1600" i="1" cap="none" dirty="0"/>
              <a:t/>
            </a:r>
            <a:br>
              <a:rPr lang="en-US" sz="1600" i="1" cap="none" dirty="0"/>
            </a:br>
            <a:r>
              <a:rPr lang="en-US" sz="1600" i="1" cap="none" dirty="0"/>
              <a:t>We encouraged local businesses to go out and gear up to for the new work. Some did, some just didn’t have the capacity to work in that larger business field. The local crane hire firm, they’ve bought additional plant and got a lot of work out of the project. They’ve continued to expand on the back of it and picked up other larger projects. </a:t>
            </a:r>
            <a:br>
              <a:rPr lang="en-US" sz="1600" i="1" cap="none" dirty="0"/>
            </a:br>
            <a:r>
              <a:rPr lang="en-US" sz="1600" i="1" cap="none" dirty="0"/>
              <a:t>`						</a:t>
            </a:r>
            <a:r>
              <a:rPr lang="en-US" sz="1600" cap="none" dirty="0"/>
              <a:t>(Council officer)</a:t>
            </a:r>
            <a:r>
              <a:rPr lang="en-US" sz="1600" b="1" cap="none" dirty="0"/>
              <a:t/>
            </a:r>
            <a:br>
              <a:rPr lang="en-US" sz="1600" b="1" cap="none" dirty="0"/>
            </a:br>
            <a:r>
              <a:rPr lang="en-US" sz="1600" b="1" cap="none" dirty="0"/>
              <a:t/>
            </a:r>
            <a:br>
              <a:rPr lang="en-US" sz="1600" b="1" cap="none" dirty="0"/>
            </a:br>
            <a:endParaRPr lang="en-US" sz="1600" cap="none"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1830621" cy="1808163"/>
          </a:xfrm>
        </p:spPr>
        <p:txBody>
          <a:bodyPr>
            <a:normAutofit/>
          </a:bodyPr>
          <a:lstStyle/>
          <a:p>
            <a:r>
              <a:rPr lang="en-US" sz="2800" b="1" dirty="0"/>
              <a:t>Work in REZ</a:t>
            </a:r>
          </a:p>
        </p:txBody>
      </p:sp>
    </p:spTree>
    <p:extLst>
      <p:ext uri="{BB962C8B-B14F-4D97-AF65-F5344CB8AC3E}">
        <p14:creationId xmlns:p14="http://schemas.microsoft.com/office/powerpoint/2010/main" val="2518296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1832244" y="121500"/>
            <a:ext cx="7377744" cy="3009190"/>
          </a:xfrm>
        </p:spPr>
        <p:txBody>
          <a:bodyPr>
            <a:noAutofit/>
          </a:bodyPr>
          <a:lstStyle/>
          <a:p>
            <a:r>
              <a:rPr lang="en-US" sz="1600" cap="none" dirty="0"/>
              <a:t/>
            </a:r>
            <a:br>
              <a:rPr lang="en-US" sz="1600" cap="none" dirty="0"/>
            </a:br>
            <a:r>
              <a:rPr lang="en-US" sz="1600" b="1" cap="none" dirty="0"/>
              <a:t>Uneven development:</a:t>
            </a:r>
            <a:br>
              <a:rPr lang="en-US" sz="1600" b="1" cap="none" dirty="0"/>
            </a:br>
            <a:r>
              <a:rPr lang="en-US" sz="1600" cap="none" dirty="0"/>
              <a:t>The economic benefits and impacts of renewable energy development in the emerging NSW REZs are distributed unevenly among rural community members. </a:t>
            </a:r>
            <a:br>
              <a:rPr lang="en-US" sz="1600" cap="none" dirty="0"/>
            </a:br>
            <a:r>
              <a:rPr lang="en-US" sz="1600" cap="none" dirty="0"/>
              <a:t/>
            </a:r>
            <a:br>
              <a:rPr lang="en-US" sz="1600" cap="none" dirty="0"/>
            </a:br>
            <a:r>
              <a:rPr lang="en-US" sz="1600" b="1" cap="none" dirty="0"/>
              <a:t>Direct and indirect employment:</a:t>
            </a:r>
            <a:r>
              <a:rPr lang="en-US" sz="1600" cap="none" dirty="0"/>
              <a:t/>
            </a:r>
            <a:br>
              <a:rPr lang="en-US" sz="1600" cap="none" dirty="0"/>
            </a:br>
            <a:r>
              <a:rPr lang="en-US" sz="1600" cap="none" dirty="0">
                <a:solidFill>
                  <a:srgbClr val="FF0000"/>
                </a:solidFill>
              </a:rPr>
              <a:t>The construction phase provides the largest economic benefit to the greatest number of residents, through direct and indirect employment and related commercial activity, especially in the retail, hospitality and accommodation sectors.</a:t>
            </a:r>
            <a:br>
              <a:rPr lang="en-US" sz="1600" cap="none" dirty="0">
                <a:solidFill>
                  <a:srgbClr val="FF0000"/>
                </a:solidFill>
              </a:rPr>
            </a:br>
            <a:r>
              <a:rPr lang="en-US" sz="1600" cap="none" dirty="0">
                <a:solidFill>
                  <a:srgbClr val="FF0000"/>
                </a:solidFill>
              </a:rPr>
              <a:t/>
            </a:r>
            <a:br>
              <a:rPr lang="en-US" sz="1600" cap="none" dirty="0">
                <a:solidFill>
                  <a:srgbClr val="FF0000"/>
                </a:solidFill>
              </a:rPr>
            </a:br>
            <a:r>
              <a:rPr lang="en-US" sz="1600" b="1" cap="none" dirty="0"/>
              <a:t>Land use contract negotiations:</a:t>
            </a:r>
            <a:r>
              <a:rPr lang="en-US" sz="1600" cap="none" dirty="0"/>
              <a:t/>
            </a:r>
            <a:br>
              <a:rPr lang="en-US" sz="1600" cap="none" dirty="0"/>
            </a:br>
            <a:r>
              <a:rPr lang="en-US" sz="1600" cap="none" dirty="0"/>
              <a:t>Individual contractual payments to landholders hosting renewable energy utilities are the largest single source of long-term economic benefit. </a:t>
            </a:r>
            <a:r>
              <a:rPr lang="en-US" sz="1600" cap="none" dirty="0" err="1"/>
              <a:t>Neighbours</a:t>
            </a:r>
            <a:r>
              <a:rPr lang="en-US" sz="1600" cap="none" dirty="0"/>
              <a:t> may see themselves as ‘losing out’. </a:t>
            </a:r>
            <a:br>
              <a:rPr lang="en-US" sz="1600" cap="none" dirty="0"/>
            </a:br>
            <a:r>
              <a:rPr lang="en-US" sz="1600" cap="none" dirty="0"/>
              <a:t/>
            </a:r>
            <a:br>
              <a:rPr lang="en-US" sz="1600" cap="none" dirty="0"/>
            </a:br>
            <a:r>
              <a:rPr lang="en-US" sz="1600" b="1" cap="none" dirty="0"/>
              <a:t>Indigenous people:</a:t>
            </a:r>
            <a:r>
              <a:rPr lang="en-US" sz="1600" cap="none" dirty="0"/>
              <a:t/>
            </a:r>
            <a:br>
              <a:rPr lang="en-US" sz="1600" cap="none" dirty="0"/>
            </a:br>
            <a:r>
              <a:rPr lang="en-US" sz="1600" cap="none" dirty="0"/>
              <a:t>There must be stronger processes for inclusion of Traditional Owners and other Aboriginal residents in consultation, strong protection of cultural heritage and proactive efforts to </a:t>
            </a:r>
            <a:r>
              <a:rPr lang="en-US" sz="1600" cap="none" dirty="0" err="1"/>
              <a:t>maximise</a:t>
            </a:r>
            <a:r>
              <a:rPr lang="en-US" sz="1600" cap="none" dirty="0"/>
              <a:t> benefit sharing.</a:t>
            </a:r>
            <a:br>
              <a:rPr lang="en-US" sz="1600" cap="none" dirty="0"/>
            </a:br>
            <a:r>
              <a:rPr lang="en-US" sz="1600" cap="none" dirty="0"/>
              <a:t/>
            </a:r>
            <a:br>
              <a:rPr lang="en-US" sz="1600" cap="none" dirty="0"/>
            </a:br>
            <a:r>
              <a:rPr lang="en-US" sz="1600" b="1" cap="none" dirty="0"/>
              <a:t>Regional planning: </a:t>
            </a:r>
            <a:br>
              <a:rPr lang="en-US" sz="1600" b="1" cap="none" dirty="0"/>
            </a:br>
            <a:r>
              <a:rPr lang="en-US" sz="1600" cap="none" dirty="0"/>
              <a:t>The pace and sequencing of renewable energy developments is important for orderly management of community impacts and benefits, from prospecting to construction.</a:t>
            </a:r>
            <a:br>
              <a:rPr lang="en-US" sz="1600" cap="none" dirty="0"/>
            </a:br>
            <a:endParaRPr lang="en-US" sz="1600" cap="none"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1399724"/>
            <a:ext cx="1830621" cy="1808163"/>
          </a:xfrm>
        </p:spPr>
        <p:txBody>
          <a:bodyPr>
            <a:normAutofit/>
          </a:bodyPr>
          <a:lstStyle/>
          <a:p>
            <a:r>
              <a:rPr lang="en-US" sz="2800" b="1" dirty="0"/>
              <a:t>Findings</a:t>
            </a:r>
          </a:p>
        </p:txBody>
      </p:sp>
    </p:spTree>
    <p:extLst>
      <p:ext uri="{BB962C8B-B14F-4D97-AF65-F5344CB8AC3E}">
        <p14:creationId xmlns:p14="http://schemas.microsoft.com/office/powerpoint/2010/main" val="29547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alpha val="68586"/>
          </a:schemeClr>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8910F40-338A-4DA0-BC2F-D51483CAA990}"/>
              </a:ext>
            </a:extLst>
          </p:cNvPr>
          <p:cNvSpPr>
            <a:spLocks noGrp="1"/>
          </p:cNvSpPr>
          <p:nvPr>
            <p:ph type="body" sz="quarter" idx="13"/>
          </p:nvPr>
        </p:nvSpPr>
        <p:spPr>
          <a:xfrm>
            <a:off x="575401" y="502669"/>
            <a:ext cx="4749311" cy="444843"/>
          </a:xfrm>
        </p:spPr>
        <p:txBody>
          <a:bodyPr>
            <a:noAutofit/>
          </a:bodyPr>
          <a:lstStyle/>
          <a:p>
            <a:r>
              <a:rPr lang="en-US" sz="2800" b="1" dirty="0"/>
              <a:t>Conclusions</a:t>
            </a:r>
            <a:endParaRPr lang="en-AU" sz="2800" b="1" dirty="0"/>
          </a:p>
        </p:txBody>
      </p:sp>
      <p:cxnSp>
        <p:nvCxnSpPr>
          <p:cNvPr id="8" name="Straight Connector 7">
            <a:extLst>
              <a:ext uri="{FF2B5EF4-FFF2-40B4-BE49-F238E27FC236}">
                <a16:creationId xmlns:a16="http://schemas.microsoft.com/office/drawing/2014/main" id="{9047799C-77C7-4553-8E4B-4788C6AA61BD}"/>
              </a:ext>
            </a:extLst>
          </p:cNvPr>
          <p:cNvCxnSpPr>
            <a:cxnSpLocks/>
          </p:cNvCxnSpPr>
          <p:nvPr/>
        </p:nvCxnSpPr>
        <p:spPr>
          <a:xfrm>
            <a:off x="6282600" y="525926"/>
            <a:ext cx="0" cy="298675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85526E-E51E-73EB-D682-5D0DF280E082}"/>
              </a:ext>
            </a:extLst>
          </p:cNvPr>
          <p:cNvSpPr/>
          <p:nvPr/>
        </p:nvSpPr>
        <p:spPr>
          <a:xfrm>
            <a:off x="521183" y="1020880"/>
            <a:ext cx="5282473" cy="3970318"/>
          </a:xfrm>
          <a:prstGeom prst="rect">
            <a:avLst/>
          </a:prstGeom>
        </p:spPr>
        <p:txBody>
          <a:bodyPr wrap="square">
            <a:spAutoFit/>
          </a:bodyPr>
          <a:lstStyle/>
          <a:p>
            <a:r>
              <a:rPr lang="en-AU" dirty="0"/>
              <a:t>1. Industrial change, and therefore </a:t>
            </a:r>
            <a:r>
              <a:rPr lang="en-AU" u="sng" dirty="0"/>
              <a:t>work</a:t>
            </a:r>
            <a:r>
              <a:rPr lang="en-AU" dirty="0"/>
              <a:t>, is at the centre of the social transition</a:t>
            </a:r>
            <a:br>
              <a:rPr lang="en-AU" dirty="0"/>
            </a:br>
            <a:r>
              <a:rPr lang="en-AU" dirty="0"/>
              <a:t/>
            </a:r>
            <a:br>
              <a:rPr lang="en-AU" dirty="0"/>
            </a:br>
            <a:r>
              <a:rPr lang="en-AU" dirty="0"/>
              <a:t>2. Renewable energy (RE) is a rural and social transition. It emerges within already unequal labour markets. </a:t>
            </a:r>
            <a:br>
              <a:rPr lang="en-AU" dirty="0"/>
            </a:br>
            <a:r>
              <a:rPr lang="en-AU" dirty="0"/>
              <a:t/>
            </a:r>
            <a:br>
              <a:rPr lang="en-AU" dirty="0"/>
            </a:br>
            <a:r>
              <a:rPr lang="en-AU" dirty="0"/>
              <a:t>3. Direct formal RE employment alone is not enough for just sustainable development. </a:t>
            </a:r>
          </a:p>
          <a:p>
            <a:r>
              <a:rPr lang="en-AU" dirty="0"/>
              <a:t/>
            </a:r>
            <a:br>
              <a:rPr lang="en-AU" dirty="0"/>
            </a:br>
            <a:r>
              <a:rPr lang="en-AU" dirty="0"/>
              <a:t>4. Policies for decent green work should be broad.</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dirty="0">
              <a:ln>
                <a:noFill/>
              </a:ln>
              <a:solidFill>
                <a:prstClr val="black"/>
              </a:solidFill>
              <a:effectLst/>
              <a:uLnTx/>
              <a:uFillTx/>
              <a:latin typeface="Public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Public Sans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ublic Sans Light"/>
              <a:ea typeface="+mn-ea"/>
              <a:cs typeface="+mn-cs"/>
            </a:endParaRPr>
          </a:p>
        </p:txBody>
      </p:sp>
    </p:spTree>
    <p:extLst>
      <p:ext uri="{BB962C8B-B14F-4D97-AF65-F5344CB8AC3E}">
        <p14:creationId xmlns:p14="http://schemas.microsoft.com/office/powerpoint/2010/main" val="3852826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CC83-C305-42BA-A042-D0C9213BB22B}"/>
              </a:ext>
            </a:extLst>
          </p:cNvPr>
          <p:cNvSpPr>
            <a:spLocks noGrp="1"/>
          </p:cNvSpPr>
          <p:nvPr>
            <p:ph type="title"/>
          </p:nvPr>
        </p:nvSpPr>
        <p:spPr>
          <a:xfrm>
            <a:off x="1440000" y="1442352"/>
            <a:ext cx="7068274" cy="2139553"/>
          </a:xfrm>
        </p:spPr>
        <p:txBody>
          <a:bodyPr>
            <a:normAutofit/>
          </a:bodyPr>
          <a:lstStyle/>
          <a:p>
            <a:r>
              <a:rPr lang="en-AU" sz="4500" b="1" dirty="0"/>
              <a:t>4. </a:t>
            </a:r>
            <a:r>
              <a:rPr lang="en-AU" sz="4500" b="1" cap="none" dirty="0"/>
              <a:t>Labour and energy transition across </a:t>
            </a:r>
            <a:r>
              <a:rPr lang="en-AU" sz="4500" b="1" cap="none" dirty="0" smtClean="0"/>
              <a:t>SE Asia</a:t>
            </a:r>
            <a:endParaRPr lang="en-AU" sz="4500" b="1" dirty="0"/>
          </a:p>
        </p:txBody>
      </p:sp>
    </p:spTree>
    <p:extLst>
      <p:ext uri="{BB962C8B-B14F-4D97-AF65-F5344CB8AC3E}">
        <p14:creationId xmlns:p14="http://schemas.microsoft.com/office/powerpoint/2010/main" val="166592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6BAA3-3AB4-4C02-9488-682B7B5D3ED4}"/>
              </a:ext>
            </a:extLst>
          </p:cNvPr>
          <p:cNvSpPr>
            <a:spLocks noGrp="1"/>
          </p:cNvSpPr>
          <p:nvPr>
            <p:ph idx="1"/>
          </p:nvPr>
        </p:nvSpPr>
        <p:spPr>
          <a:xfrm>
            <a:off x="323999" y="1393371"/>
            <a:ext cx="3867001" cy="3276600"/>
          </a:xfrm>
        </p:spPr>
        <p:txBody>
          <a:bodyPr>
            <a:normAutofit/>
          </a:bodyPr>
          <a:lstStyle/>
          <a:p>
            <a:r>
              <a:rPr lang="en-US" sz="2200" dirty="0">
                <a:solidFill>
                  <a:schemeClr val="tx1"/>
                </a:solidFill>
                <a:ea typeface="ＭＳ Ｐゴシック" pitchFamily="34" charset="-128"/>
              </a:rPr>
              <a:t>Do these patterns of change and the issues documented on </a:t>
            </a:r>
            <a:r>
              <a:rPr lang="en-US" sz="2200" dirty="0" err="1">
                <a:solidFill>
                  <a:schemeClr val="tx1"/>
                </a:solidFill>
                <a:ea typeface="ＭＳ Ｐゴシック" pitchFamily="34" charset="-128"/>
              </a:rPr>
              <a:t>labour</a:t>
            </a:r>
            <a:r>
              <a:rPr lang="en-US" sz="2200" dirty="0">
                <a:solidFill>
                  <a:schemeClr val="tx1"/>
                </a:solidFill>
                <a:ea typeface="ＭＳ Ｐゴシック" pitchFamily="34" charset="-128"/>
              </a:rPr>
              <a:t> in energy transition resonate?</a:t>
            </a:r>
          </a:p>
          <a:p>
            <a:endParaRPr lang="en-US" sz="2200" i="1" dirty="0">
              <a:solidFill>
                <a:schemeClr val="tx1"/>
              </a:solidFill>
              <a:ea typeface="ＭＳ Ｐゴシック" pitchFamily="34" charset="-128"/>
            </a:endParaRPr>
          </a:p>
          <a:p>
            <a:r>
              <a:rPr lang="en-US" sz="2200" dirty="0">
                <a:solidFill>
                  <a:schemeClr val="tx1"/>
                </a:solidFill>
                <a:ea typeface="ＭＳ Ｐゴシック" pitchFamily="34" charset="-128"/>
              </a:rPr>
              <a:t>What are the unique considerations in your countries of work?</a:t>
            </a:r>
          </a:p>
        </p:txBody>
      </p:sp>
      <p:sp>
        <p:nvSpPr>
          <p:cNvPr id="6" name="Text Placeholder 5">
            <a:extLst>
              <a:ext uri="{FF2B5EF4-FFF2-40B4-BE49-F238E27FC236}">
                <a16:creationId xmlns:a16="http://schemas.microsoft.com/office/drawing/2014/main" id="{8C310FE0-69A4-4565-BC20-2529EB334A06}"/>
              </a:ext>
            </a:extLst>
          </p:cNvPr>
          <p:cNvSpPr>
            <a:spLocks noGrp="1"/>
          </p:cNvSpPr>
          <p:nvPr>
            <p:ph type="body" sz="quarter" idx="13"/>
          </p:nvPr>
        </p:nvSpPr>
        <p:spPr>
          <a:xfrm>
            <a:off x="323850" y="324001"/>
            <a:ext cx="3600000" cy="571350"/>
          </a:xfrm>
        </p:spPr>
        <p:txBody>
          <a:bodyPr/>
          <a:lstStyle/>
          <a:p>
            <a:r>
              <a:rPr lang="en-AU" b="1" dirty="0"/>
              <a:t>Discussion</a:t>
            </a:r>
          </a:p>
        </p:txBody>
      </p:sp>
    </p:spTree>
    <p:extLst>
      <p:ext uri="{BB962C8B-B14F-4D97-AF65-F5344CB8AC3E}">
        <p14:creationId xmlns:p14="http://schemas.microsoft.com/office/powerpoint/2010/main" val="310998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pburn wi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405" y="3365823"/>
            <a:ext cx="2538626" cy="1693739"/>
          </a:xfrm>
          <a:prstGeom prst="rect">
            <a:avLst/>
          </a:prstGeom>
        </p:spPr>
      </p:pic>
      <p:pic>
        <p:nvPicPr>
          <p:cNvPr id="5" name="Picture 4" descr="csiro energy centre.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13974" y="3380767"/>
            <a:ext cx="2516964" cy="1678796"/>
          </a:xfrm>
          <a:prstGeom prst="rect">
            <a:avLst/>
          </a:prstGeom>
        </p:spPr>
      </p:pic>
      <p:pic>
        <p:nvPicPr>
          <p:cNvPr id="6" name="Picture 5" descr="rooftop labou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677" y="1890983"/>
            <a:ext cx="2493135" cy="1402388"/>
          </a:xfrm>
          <a:prstGeom prst="rect">
            <a:avLst/>
          </a:prstGeom>
        </p:spPr>
      </p:pic>
      <p:pic>
        <p:nvPicPr>
          <p:cNvPr id="7" name="Picture 6" descr="ausgrid work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593" y="1859751"/>
            <a:ext cx="4124157" cy="1413997"/>
          </a:xfrm>
          <a:prstGeom prst="rect">
            <a:avLst/>
          </a:prstGeom>
        </p:spPr>
      </p:pic>
      <p:pic>
        <p:nvPicPr>
          <p:cNvPr id="8" name="Picture 7" descr="china-solar-factory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2933" y="132952"/>
            <a:ext cx="2721592" cy="1632956"/>
          </a:xfrm>
          <a:prstGeom prst="rect">
            <a:avLst/>
          </a:prstGeom>
        </p:spPr>
      </p:pic>
      <p:pic>
        <p:nvPicPr>
          <p:cNvPr id="9" name="Picture 8" descr="lithium mine worker.jpg"/>
          <p:cNvPicPr>
            <a:picLocks noChangeAspect="1"/>
          </p:cNvPicPr>
          <p:nvPr/>
        </p:nvPicPr>
        <p:blipFill rotWithShape="1">
          <a:blip r:embed="rId7">
            <a:extLst>
              <a:ext uri="{28A0092B-C50C-407E-A947-70E740481C1C}">
                <a14:useLocalDpi xmlns:a14="http://schemas.microsoft.com/office/drawing/2010/main" val="0"/>
              </a:ext>
            </a:extLst>
          </a:blip>
          <a:srcRect l="3196"/>
          <a:stretch/>
        </p:blipFill>
        <p:spPr>
          <a:xfrm>
            <a:off x="1267905" y="132952"/>
            <a:ext cx="3783302" cy="1632956"/>
          </a:xfrm>
          <a:prstGeom prst="rect">
            <a:avLst/>
          </a:prstGeom>
        </p:spPr>
      </p:pic>
    </p:spTree>
    <p:extLst>
      <p:ext uri="{BB962C8B-B14F-4D97-AF65-F5344CB8AC3E}">
        <p14:creationId xmlns:p14="http://schemas.microsoft.com/office/powerpoint/2010/main" val="236317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548E48-5CEE-DE46-8D7F-032ACB50FAA2}"/>
              </a:ext>
            </a:extLst>
          </p:cNvPr>
          <p:cNvSpPr>
            <a:spLocks noGrp="1"/>
          </p:cNvSpPr>
          <p:nvPr>
            <p:ph type="ftr" sz="quarter" idx="11"/>
          </p:nvPr>
        </p:nvSpPr>
        <p:spPr/>
        <p:txBody>
          <a:bodyPr/>
          <a:lstStyle/>
          <a:p>
            <a:r>
              <a:rPr lang="en-US" dirty="0"/>
              <a:t>ANU SCHOOL OF SOCIOLOGY   |   ANU </a:t>
            </a:r>
            <a:r>
              <a:rPr lang="en-US" dirty="0" err="1"/>
              <a:t>Fenner</a:t>
            </a:r>
            <a:r>
              <a:rPr lang="en-US" dirty="0"/>
              <a:t> School of Environment and society</a:t>
            </a:r>
            <a:endParaRPr lang="en-AU" dirty="0"/>
          </a:p>
        </p:txBody>
      </p:sp>
      <p:sp>
        <p:nvSpPr>
          <p:cNvPr id="4" name="Slide Number Placeholder 3">
            <a:extLst>
              <a:ext uri="{FF2B5EF4-FFF2-40B4-BE49-F238E27FC236}">
                <a16:creationId xmlns:a16="http://schemas.microsoft.com/office/drawing/2014/main" id="{E7C13F98-5636-524A-94B3-E753196E130C}"/>
              </a:ext>
            </a:extLst>
          </p:cNvPr>
          <p:cNvSpPr>
            <a:spLocks noGrp="1"/>
          </p:cNvSpPr>
          <p:nvPr>
            <p:ph type="sldNum" sz="quarter" idx="12"/>
          </p:nvPr>
        </p:nvSpPr>
        <p:spPr/>
        <p:txBody>
          <a:bodyPr/>
          <a:lstStyle/>
          <a:p>
            <a:fld id="{10A01DC5-1685-4615-8240-15192985C6A2}" type="slidenum">
              <a:rPr lang="en-AU" smtClean="0"/>
              <a:pPr/>
              <a:t>8</a:t>
            </a:fld>
            <a:endParaRPr lang="en-AU" dirty="0"/>
          </a:p>
        </p:txBody>
      </p:sp>
      <p:sp>
        <p:nvSpPr>
          <p:cNvPr id="5" name="Date Placeholder 4">
            <a:extLst>
              <a:ext uri="{FF2B5EF4-FFF2-40B4-BE49-F238E27FC236}">
                <a16:creationId xmlns:a16="http://schemas.microsoft.com/office/drawing/2014/main" id="{48152E92-D2B8-2146-A85C-7DA04A7ADD71}"/>
              </a:ext>
            </a:extLst>
          </p:cNvPr>
          <p:cNvSpPr>
            <a:spLocks noGrp="1"/>
          </p:cNvSpPr>
          <p:nvPr>
            <p:ph type="dt" sz="half" idx="2"/>
          </p:nvPr>
        </p:nvSpPr>
        <p:spPr/>
        <p:txBody>
          <a:bodyPr/>
          <a:lstStyle/>
          <a:p>
            <a:r>
              <a:rPr lang="en-US" dirty="0"/>
              <a:t>22/07/21</a:t>
            </a:r>
            <a:endParaRPr lang="en-AU" dirty="0"/>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324000" y="356613"/>
            <a:ext cx="8024870" cy="1808163"/>
          </a:xfrm>
        </p:spPr>
        <p:txBody>
          <a:bodyPr>
            <a:normAutofit/>
          </a:bodyPr>
          <a:lstStyle/>
          <a:p>
            <a:r>
              <a:rPr lang="en-US" sz="3200" b="1" dirty="0"/>
              <a:t>Energy transition as a fuel switch</a:t>
            </a:r>
          </a:p>
        </p:txBody>
      </p:sp>
      <p:pic>
        <p:nvPicPr>
          <p:cNvPr id="11" name="Picture 10" descr="Chart&#10;&#10;Description automatically generated">
            <a:extLst>
              <a:ext uri="{FF2B5EF4-FFF2-40B4-BE49-F238E27FC236}">
                <a16:creationId xmlns:a16="http://schemas.microsoft.com/office/drawing/2014/main" id="{EA8F2DB9-D3C4-C447-8400-652A50FA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14" y="810515"/>
            <a:ext cx="6874686" cy="3708000"/>
          </a:xfrm>
          <a:prstGeom prst="rect">
            <a:avLst/>
          </a:prstGeom>
        </p:spPr>
      </p:pic>
    </p:spTree>
    <p:extLst>
      <p:ext uri="{BB962C8B-B14F-4D97-AF65-F5344CB8AC3E}">
        <p14:creationId xmlns:p14="http://schemas.microsoft.com/office/powerpoint/2010/main" val="1055054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319-371F-7446-AD0A-B9A44E38ABF5}"/>
              </a:ext>
            </a:extLst>
          </p:cNvPr>
          <p:cNvSpPr>
            <a:spLocks noGrp="1"/>
          </p:cNvSpPr>
          <p:nvPr>
            <p:ph type="title"/>
          </p:nvPr>
        </p:nvSpPr>
        <p:spPr>
          <a:xfrm>
            <a:off x="3639127" y="333236"/>
            <a:ext cx="4682836" cy="2139553"/>
          </a:xfrm>
        </p:spPr>
        <p:txBody>
          <a:bodyPr>
            <a:normAutofit/>
          </a:bodyPr>
          <a:lstStyle/>
          <a:p>
            <a:r>
              <a:rPr lang="en-AU" sz="1800" b="1" cap="none" dirty="0"/>
              <a:t>Capacity of existing and proposed coal, large-scale wind and solar projects in NSW Australia.</a:t>
            </a:r>
          </a:p>
        </p:txBody>
      </p:sp>
      <p:sp>
        <p:nvSpPr>
          <p:cNvPr id="6" name="Text Placeholder 5">
            <a:extLst>
              <a:ext uri="{FF2B5EF4-FFF2-40B4-BE49-F238E27FC236}">
                <a16:creationId xmlns:a16="http://schemas.microsoft.com/office/drawing/2014/main" id="{46C6CA11-2FDD-0A49-A445-B4F62AF4F771}"/>
              </a:ext>
            </a:extLst>
          </p:cNvPr>
          <p:cNvSpPr>
            <a:spLocks noGrp="1"/>
          </p:cNvSpPr>
          <p:nvPr>
            <p:ph type="body" sz="quarter" idx="13"/>
          </p:nvPr>
        </p:nvSpPr>
        <p:spPr>
          <a:xfrm>
            <a:off x="267709" y="1880613"/>
            <a:ext cx="3139636" cy="1808163"/>
          </a:xfrm>
        </p:spPr>
        <p:txBody>
          <a:bodyPr>
            <a:normAutofit/>
          </a:bodyPr>
          <a:lstStyle/>
          <a:p>
            <a:r>
              <a:rPr lang="en-US" sz="3200" b="1" dirty="0"/>
              <a:t>Energy transition as a fuel switch</a:t>
            </a:r>
          </a:p>
        </p:txBody>
      </p:sp>
      <p:graphicFrame>
        <p:nvGraphicFramePr>
          <p:cNvPr id="9" name="Chart 8">
            <a:extLst>
              <a:ext uri="{FF2B5EF4-FFF2-40B4-BE49-F238E27FC236}">
                <a16:creationId xmlns:a16="http://schemas.microsoft.com/office/drawing/2014/main" id="{D5D0AF5A-38C5-D449-BCAE-068941979B90}"/>
              </a:ext>
            </a:extLst>
          </p:cNvPr>
          <p:cNvGraphicFramePr/>
          <p:nvPr/>
        </p:nvGraphicFramePr>
        <p:xfrm>
          <a:off x="3639127" y="1035689"/>
          <a:ext cx="5023197" cy="3499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4631015"/>
      </p:ext>
    </p:extLst>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03_ENVS1001-6101_SD and institutions (Pearse)" id="{9DD773D5-1C6D-0C46-B965-EAE468973969}" vid="{09A35968-2CCF-1C49-9088-ADFC900906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599216730ED4478B902B8077646916" ma:contentTypeVersion="14" ma:contentTypeDescription="Create a new document." ma:contentTypeScope="" ma:versionID="be50c04c3d20d9f8d5a24c60ed012660">
  <xsd:schema xmlns:xsd="http://www.w3.org/2001/XMLSchema" xmlns:xs="http://www.w3.org/2001/XMLSchema" xmlns:p="http://schemas.microsoft.com/office/2006/metadata/properties" xmlns:ns3="fbd57a6e-f00b-4fd0-b679-bf7edf2f51a6" xmlns:ns4="ad1d2ebb-a4f9-4318-b3db-6abec42270b4" targetNamespace="http://schemas.microsoft.com/office/2006/metadata/properties" ma:root="true" ma:fieldsID="ce8b2ee511728f5df83aec0be7feeb78" ns3:_="" ns4:_="">
    <xsd:import namespace="fbd57a6e-f00b-4fd0-b679-bf7edf2f51a6"/>
    <xsd:import namespace="ad1d2ebb-a4f9-4318-b3db-6abec42270b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d57a6e-f00b-4fd0-b679-bf7edf2f51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1d2ebb-a4f9-4318-b3db-6abec42270b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55D042-D8B3-4BE3-86DE-6019F96E285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d1d2ebb-a4f9-4318-b3db-6abec42270b4"/>
    <ds:schemaRef ds:uri="http://schemas.microsoft.com/office/infopath/2007/PartnerControls"/>
    <ds:schemaRef ds:uri="fbd57a6e-f00b-4fd0-b679-bf7edf2f51a6"/>
    <ds:schemaRef ds:uri="http://www.w3.org/XML/1998/namespace"/>
    <ds:schemaRef ds:uri="http://purl.org/dc/dcmitype/"/>
  </ds:schemaRefs>
</ds:datastoreItem>
</file>

<file path=customXml/itemProps2.xml><?xml version="1.0" encoding="utf-8"?>
<ds:datastoreItem xmlns:ds="http://schemas.openxmlformats.org/officeDocument/2006/customXml" ds:itemID="{D242CD11-9905-45C0-AA8E-EE5B79DEFBE2}">
  <ds:schemaRefs>
    <ds:schemaRef ds:uri="http://schemas.microsoft.com/sharepoint/v3/contenttype/forms"/>
  </ds:schemaRefs>
</ds:datastoreItem>
</file>

<file path=customXml/itemProps3.xml><?xml version="1.0" encoding="utf-8"?>
<ds:datastoreItem xmlns:ds="http://schemas.openxmlformats.org/officeDocument/2006/customXml" ds:itemID="{1F59052F-A0EE-4942-A2A0-417FCD465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d57a6e-f00b-4fd0-b679-bf7edf2f51a6"/>
    <ds:schemaRef ds:uri="ad1d2ebb-a4f9-4318-b3db-6abec4227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ANU Light</Template>
  <TotalTime>1684</TotalTime>
  <Words>2650</Words>
  <Application>Microsoft Office PowerPoint</Application>
  <PresentationFormat>On-screen Show (16:9)</PresentationFormat>
  <Paragraphs>315</Paragraphs>
  <Slides>67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ＭＳ Ｐゴシック</vt:lpstr>
      <vt:lpstr>Arial</vt:lpstr>
      <vt:lpstr>Calibri</vt:lpstr>
      <vt:lpstr>Helvetica Neue</vt:lpstr>
      <vt:lpstr>Public Sans</vt:lpstr>
      <vt:lpstr>Public Sans Light</vt:lpstr>
      <vt:lpstr>Sofia Pro Light</vt:lpstr>
      <vt:lpstr>Times New Roman</vt:lpstr>
      <vt:lpstr>Wingdings</vt:lpstr>
      <vt:lpstr>ANU Light</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Capacity of existing and proposed coal, large-scale wind and solar projects in NSW Australia.</vt:lpstr>
      <vt:lpstr>PowerPoint Presentation</vt:lpstr>
      <vt:lpstr>Large scale generation capacity by NSW region (MW): operational, under construction and planned </vt:lpstr>
      <vt:lpstr>Priority Energy Zones (NSW Govt 2018)</vt:lpstr>
      <vt:lpstr>PowerPoint Presentation</vt:lpstr>
      <vt:lpstr>Just transition:   What is it? Who needs it?  </vt:lpstr>
      <vt:lpstr>PowerPoint Presentation</vt:lpstr>
      <vt:lpstr>PowerPoint Presentation</vt:lpstr>
      <vt:lpstr>Just transition in a labour perspective   How does work (paid and unpaid) change during energy transitions?</vt:lpstr>
      <vt:lpstr>Labour as a production cost (commodity)  Labour as divided (segmented workforces, households)  Labour as a subject of regulation (institution)  Labour as a protagonist (social agent)  </vt:lpstr>
      <vt:lpstr>PowerPoint Presentation</vt:lpstr>
      <vt:lpstr>PowerPoint Presentation</vt:lpstr>
      <vt:lpstr>Segmented work</vt:lpstr>
      <vt:lpstr>PowerPoint Presentation</vt:lpstr>
      <vt:lpstr>Which of these ways of seeing labour make most sense to you?   If different stakeholders see labour differently, how can those different perspectives be navigated?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 rural energy crisis is rural women's time, with women working longer work days than men in providing human energy for survival activities such as fuel and water carrying, cooking, food processing, transport, agriculture and small enterprises, non-monetized work which is largely invisible in national energy accounts and labour force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Lessons so far</vt:lpstr>
      <vt:lpstr>PowerPoint Presentation</vt:lpstr>
      <vt:lpstr>PowerPoint Presentation</vt:lpstr>
      <vt:lpstr>PowerPoint Presentation</vt:lpstr>
      <vt:lpstr>PowerPoint Presentation</vt:lpstr>
      <vt:lpstr>Regional Communities and Renewable Energy:  A Socio-economic Study in New England &amp; Central West NSW</vt:lpstr>
      <vt:lpstr>NSW Central West REZ</vt:lpstr>
      <vt:lpstr>Renewable energy in  Central West NSW</vt:lpstr>
      <vt:lpstr>NSW New England REZ</vt:lpstr>
      <vt:lpstr>Renewable energy in  New England</vt:lpstr>
      <vt:lpstr>Renewable energy in  New England</vt:lpstr>
      <vt:lpstr>The RE work boom  T]here are so many incredibly large deliveries passing through town that the state highway patrol has booked four rooms at the Central Motel for the duration of construction, according to hotel manager Wanda Kelly. Next door owner of the Great Central Hotel Tony Hills says the new wave of men in hi-vis has delivered a 10 per cent lift to his business (Brown 2017)    [renewable energy companies] are very keen to keep a good name in the community. The workers would fill their vehicles in town before they left, or they’d get local caterers, or they’d sponsor local activities, that sort of thing.        (Town worker)  Limits on capacity   We encouraged local businesses to go out and gear up to for the new work. Some did, some just didn’t have the capacity to work in that larger business field. The local crane hire firm, they’ve bought additional plant and got a lot of work out of the project. They’ve continued to expand on the back of it and picked up other larger projects.  `      (Council officer)  </vt:lpstr>
      <vt:lpstr> Uneven development: The economic benefits and impacts of renewable energy development in the emerging NSW REZs are distributed unevenly among rural community members.   Direct and indirect employment: The construction phase provides the largest economic benefit to the greatest number of residents, through direct and indirect employment and related commercial activity, especially in the retail, hospitality and accommodation sectors.  Land use contract negotiations: Individual contractual payments to landholders hosting renewable energy utilities are the largest single source of long-term economic benefit. Neighbours may see themselves as ‘losing out’.   Indigenous people: There must be stronger processes for inclusion of Traditional Owners and other Aboriginal residents in consultation, strong protection of cultural heritage and proactive efforts to maximise benefit sharing.  Regional planning:  The pace and sequencing of renewable energy developments is important for orderly management of community impacts and benefits, from prospecting to construction. </vt:lpstr>
      <vt:lpstr>PowerPoint Presentation</vt:lpstr>
      <vt:lpstr>4. Labour and energy transition across SE Asia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Pearse</dc:creator>
  <cp:lastModifiedBy>Rebecca Pearse</cp:lastModifiedBy>
  <cp:revision>39</cp:revision>
  <dcterms:created xsi:type="dcterms:W3CDTF">2022-03-07T00:42:41Z</dcterms:created>
  <dcterms:modified xsi:type="dcterms:W3CDTF">2022-06-09T03:31:08Z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0x0101002C599216730ED4478B902B8077646916</vt:lpwstr>
  </property>
</Properties>
</file>